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256" r:id="rId2"/>
    <p:sldId id="312" r:id="rId3"/>
    <p:sldId id="330" r:id="rId4"/>
    <p:sldId id="331" r:id="rId5"/>
    <p:sldId id="332" r:id="rId6"/>
    <p:sldId id="272" r:id="rId7"/>
    <p:sldId id="336" r:id="rId8"/>
    <p:sldId id="314" r:id="rId9"/>
    <p:sldId id="275" r:id="rId10"/>
    <p:sldId id="318" r:id="rId11"/>
    <p:sldId id="273" r:id="rId12"/>
    <p:sldId id="315" r:id="rId13"/>
    <p:sldId id="316" r:id="rId14"/>
    <p:sldId id="317" r:id="rId15"/>
    <p:sldId id="276" r:id="rId16"/>
    <p:sldId id="339" r:id="rId17"/>
    <p:sldId id="274" r:id="rId18"/>
    <p:sldId id="319" r:id="rId19"/>
    <p:sldId id="334" r:id="rId20"/>
    <p:sldId id="337" r:id="rId21"/>
    <p:sldId id="277" r:id="rId22"/>
    <p:sldId id="320" r:id="rId23"/>
    <p:sldId id="338" r:id="rId24"/>
    <p:sldId id="278" r:id="rId25"/>
    <p:sldId id="340" r:id="rId26"/>
    <p:sldId id="321" r:id="rId27"/>
    <p:sldId id="341" r:id="rId28"/>
    <p:sldId id="342" r:id="rId29"/>
    <p:sldId id="324" r:id="rId30"/>
    <p:sldId id="325" r:id="rId31"/>
    <p:sldId id="328" r:id="rId32"/>
    <p:sldId id="279" r:id="rId33"/>
    <p:sldId id="329" r:id="rId34"/>
    <p:sldId id="322" r:id="rId35"/>
    <p:sldId id="304" r:id="rId36"/>
    <p:sldId id="344" r:id="rId37"/>
    <p:sldId id="346" r:id="rId38"/>
    <p:sldId id="345" r:id="rId39"/>
    <p:sldId id="323" r:id="rId40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E3D5"/>
    <a:srgbClr val="CCFFCC"/>
    <a:srgbClr val="FFCC66"/>
    <a:srgbClr val="000000"/>
    <a:srgbClr val="FF5050"/>
    <a:srgbClr val="FF9021"/>
    <a:srgbClr val="800000"/>
    <a:srgbClr val="005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42" autoAdjust="0"/>
    <p:restoredTop sz="95844" autoAdjust="0"/>
  </p:normalViewPr>
  <p:slideViewPr>
    <p:cSldViewPr>
      <p:cViewPr>
        <p:scale>
          <a:sx n="60" d="100"/>
          <a:sy n="60" d="100"/>
        </p:scale>
        <p:origin x="-162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FIEBRE REMITENTE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numRef>
              <c:f>Hoja1!$A$2:$A$14</c:f>
              <c:numCache>
                <c:formatCode>General</c:formatCod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numCache>
            </c:numRef>
          </c:cat>
          <c:val>
            <c:numRef>
              <c:f>Hoja1!$B$2:$B$14</c:f>
              <c:numCache>
                <c:formatCode>General</c:formatCode>
                <c:ptCount val="13"/>
                <c:pt idx="0">
                  <c:v>37</c:v>
                </c:pt>
                <c:pt idx="1">
                  <c:v>40.5</c:v>
                </c:pt>
                <c:pt idx="2">
                  <c:v>39</c:v>
                </c:pt>
                <c:pt idx="3">
                  <c:v>39.5</c:v>
                </c:pt>
                <c:pt idx="4">
                  <c:v>39</c:v>
                </c:pt>
                <c:pt idx="5">
                  <c:v>39.5</c:v>
                </c:pt>
                <c:pt idx="6">
                  <c:v>39</c:v>
                </c:pt>
                <c:pt idx="7">
                  <c:v>40.5</c:v>
                </c:pt>
                <c:pt idx="8">
                  <c:v>39</c:v>
                </c:pt>
                <c:pt idx="9">
                  <c:v>39.5</c:v>
                </c:pt>
                <c:pt idx="10">
                  <c:v>39</c:v>
                </c:pt>
                <c:pt idx="11">
                  <c:v>39.5</c:v>
                </c:pt>
                <c:pt idx="12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63936"/>
        <c:axId val="140673408"/>
      </c:lineChart>
      <c:catAx>
        <c:axId val="9426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673408"/>
        <c:crosses val="autoZero"/>
        <c:auto val="1"/>
        <c:lblAlgn val="ctr"/>
        <c:lblOffset val="100"/>
        <c:noMultiLvlLbl val="0"/>
      </c:catAx>
      <c:valAx>
        <c:axId val="14067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26393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INTERMITENTE</c:v>
                </c:pt>
              </c:strCache>
            </c:strRef>
          </c:tx>
          <c:cat>
            <c:numRef>
              <c:f>Hoja1!$A$2:$A$10</c:f>
              <c:numCache>
                <c:formatCode>General</c:formatCode>
                <c:ptCount val="9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</c:numCache>
            </c:numRef>
          </c:cat>
          <c:val>
            <c:numRef>
              <c:f>Hoja1!$B$2:$B$10</c:f>
              <c:numCache>
                <c:formatCode>General</c:formatCode>
                <c:ptCount val="9"/>
                <c:pt idx="0">
                  <c:v>37</c:v>
                </c:pt>
                <c:pt idx="1">
                  <c:v>38</c:v>
                </c:pt>
                <c:pt idx="2">
                  <c:v>37.5</c:v>
                </c:pt>
                <c:pt idx="3">
                  <c:v>39</c:v>
                </c:pt>
                <c:pt idx="4">
                  <c:v>37.200000000000003</c:v>
                </c:pt>
                <c:pt idx="5">
                  <c:v>38.5</c:v>
                </c:pt>
                <c:pt idx="6">
                  <c:v>37.5</c:v>
                </c:pt>
                <c:pt idx="7">
                  <c:v>38.799999999999997</c:v>
                </c:pt>
                <c:pt idx="8">
                  <c:v>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824576"/>
        <c:axId val="140826112"/>
      </c:lineChart>
      <c:catAx>
        <c:axId val="14082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826112"/>
        <c:crosses val="autoZero"/>
        <c:auto val="1"/>
        <c:lblAlgn val="ctr"/>
        <c:lblOffset val="100"/>
        <c:noMultiLvlLbl val="0"/>
      </c:catAx>
      <c:valAx>
        <c:axId val="14082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82457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RECURRENTE</c:v>
                </c:pt>
              </c:strCache>
            </c:strRef>
          </c:tx>
          <c:cat>
            <c:numRef>
              <c:f>Hoja1!$A$2:$A$12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</c:numCache>
            </c:numRef>
          </c:cat>
          <c:val>
            <c:numRef>
              <c:f>Hoja1!$B$2:$B$12</c:f>
              <c:numCache>
                <c:formatCode>General</c:formatCode>
                <c:ptCount val="11"/>
                <c:pt idx="0">
                  <c:v>37.200000000000003</c:v>
                </c:pt>
                <c:pt idx="1">
                  <c:v>37.299999999999997</c:v>
                </c:pt>
                <c:pt idx="2">
                  <c:v>38.5</c:v>
                </c:pt>
                <c:pt idx="3">
                  <c:v>38.5</c:v>
                </c:pt>
                <c:pt idx="4">
                  <c:v>39</c:v>
                </c:pt>
                <c:pt idx="5">
                  <c:v>37</c:v>
                </c:pt>
                <c:pt idx="6">
                  <c:v>37.299999999999997</c:v>
                </c:pt>
                <c:pt idx="7">
                  <c:v>38.5</c:v>
                </c:pt>
                <c:pt idx="8">
                  <c:v>38.5</c:v>
                </c:pt>
                <c:pt idx="9">
                  <c:v>39</c:v>
                </c:pt>
                <c:pt idx="10">
                  <c:v>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82080"/>
        <c:axId val="91914624"/>
      </c:lineChart>
      <c:catAx>
        <c:axId val="811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914624"/>
        <c:crosses val="autoZero"/>
        <c:auto val="1"/>
        <c:lblAlgn val="ctr"/>
        <c:lblOffset val="100"/>
        <c:noMultiLvlLbl val="0"/>
      </c:catAx>
      <c:valAx>
        <c:axId val="9191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1820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D46D56-C423-4B0C-91B1-9DFCDF8E894E}" type="datetimeFigureOut">
              <a:rPr lang="es-ES"/>
              <a:pPr>
                <a:defRPr/>
              </a:pPr>
              <a:t>11/04/2015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BECDB4-ACF1-44F1-99DE-2C54CB787C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688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CE8DF6-8055-4DFF-BAF5-77BA2449EC9D}" type="slidenum">
              <a:rPr lang="es-ES" altLang="es-MX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s-ES" altLang="es-MX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BD8867-CB3A-4803-B516-87F4030D40A4}" type="slidenum">
              <a:rPr lang="es-ES" altLang="es-MX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s-ES" altLang="es-MX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555C65-D16F-4714-9410-BBBFB7C771E7}" type="slidenum">
              <a:rPr lang="es-ES" altLang="es-MX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s-ES" altLang="es-MX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37347D-DA07-4409-A65E-338606635895}" type="slidenum">
              <a:rPr lang="es-ES" smtClean="0"/>
              <a:pPr eaLnBrk="1" hangingPunct="1"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993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A05EC-5AD1-40EA-9569-AB99009A8CDB}" type="slidenum">
              <a:rPr lang="es-ES" altLang="es-MX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s-ES" altLang="es-MX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1003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81722E-C530-4FEE-B8EA-4D8C12524167}" type="slidenum">
              <a:rPr lang="es-ES" altLang="es-MX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s-MX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DF83CB-D49C-443A-B7D7-D0CFE6C457F0}" type="slidenum">
              <a:rPr lang="es-ES" altLang="es-MX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s-ES" altLang="es-MX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54A88A-EDCE-43E7-AEB7-1BF9C8926C59}" type="slidenum">
              <a:rPr lang="es-ES" altLang="es-MX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s-ES" altLang="es-MX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ACD9F8-D518-4B76-8291-F4B06A5140AD}" type="slidenum">
              <a:rPr lang="es-ES" altLang="es-MX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s-ES" altLang="es-MX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84DE74-B689-4018-975F-9CBC0801974A}" type="slidenum">
              <a:rPr lang="es-ES" altLang="es-MX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s-ES" altLang="es-MX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1054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70FB16-2D2D-4B88-80F7-86CDFB78EBFC}" type="slidenum">
              <a:rPr lang="es-ES" altLang="es-MX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s-ES" altLang="es-MX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MX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MX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A7E6-939C-4061-919F-008AF7CC2D6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81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902D-3549-485C-9C16-B4066967D0F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65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2F548-38F6-4558-8CB4-BD7BF52F9A6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28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12A95-EC8B-44E0-883D-FC254B4D7CC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97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67B-1064-4A78-A1F6-711E653135C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565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21DA-BE52-4C50-8FBB-C26916D0A9F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87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C0FE-6AA6-4C76-A4EF-65C34666507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47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0B4D5-189E-4CC4-91BB-3C5ABB5250B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29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78AE-1ED4-4099-AAFA-BC86F4E2515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22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3DAF-45BC-4662-BF08-9AB2CD5A6AE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010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D459-A7E1-4328-91F5-1884AB54158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83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E10F869-8ECC-4881-9834-50F4D72D80E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.bin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oleObject" Target="../embeddings/Hoja_de_c_lculo_de_Microsoft_Excel_97-20031.xls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hyperlink" Target="http://iris.cnice.mecd.es/biosfera/alumno/1bachillerato/organis/imagenes/plasmodiumfalciparuminmadur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7475"/>
            <a:ext cx="8351838" cy="1943100"/>
          </a:xfrm>
        </p:spPr>
        <p:txBody>
          <a:bodyPr/>
          <a:lstStyle/>
          <a:p>
            <a:pPr eaLnBrk="1" hangingPunct="1">
              <a:defRPr/>
            </a:pPr>
            <a:r>
              <a:rPr lang="es-MX" sz="4000" b="1" dirty="0" smtClean="0">
                <a:solidFill>
                  <a:srgbClr val="FFFF00"/>
                </a:solidFill>
              </a:rPr>
              <a:t>UNIDAD III</a:t>
            </a: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4000" b="1" dirty="0" smtClean="0"/>
              <a:t>CLASIFICACIÓN DE LA FIEBRE Y CURVAS TÉRMICAS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948982"/>
            <a:ext cx="8569325" cy="792386"/>
          </a:xfrm>
        </p:spPr>
        <p:txBody>
          <a:bodyPr/>
          <a:lstStyle/>
          <a:p>
            <a:pPr eaLnBrk="1" hangingPunct="1">
              <a:defRPr/>
            </a:pPr>
            <a:r>
              <a:rPr lang="es-MX" b="1" dirty="0" smtClean="0">
                <a:solidFill>
                  <a:srgbClr val="CCFFCC"/>
                </a:solidFill>
              </a:rPr>
              <a:t>M.C. y P. SILVIA A. ENRÍQUEZ MONTIEL</a:t>
            </a:r>
          </a:p>
        </p:txBody>
      </p:sp>
      <p:pic>
        <p:nvPicPr>
          <p:cNvPr id="6" name="Picture 4" descr="Fieb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384376" cy="3692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-27384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MX" sz="2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fiebre prolongada</a:t>
            </a:r>
            <a:r>
              <a:rPr lang="es-MX" sz="2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actualmente también nos puede plantear que sea secundaria a la ingestión de fármacos.</a:t>
            </a:r>
            <a:endParaRPr lang="es-MX" sz="26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11760" y="1268760"/>
            <a:ext cx="3776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FIEBRE POR FÁRMACOS</a:t>
            </a:r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Flecha abajo"/>
          <p:cNvSpPr/>
          <p:nvPr/>
        </p:nvSpPr>
        <p:spPr bwMode="auto">
          <a:xfrm>
            <a:off x="3995936" y="1700808"/>
            <a:ext cx="540060" cy="79200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63688" y="2492896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Suele comenzar 1-3 semanas después del inicio del tratamiento</a:t>
            </a:r>
            <a:endParaRPr lang="es-MX" sz="22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9746" name="Picture 2" descr="http://proceso.com.do/thumbnail.php?file=medicacionthinstoc1_956988336.jpg&amp;size=article_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83" y="1700808"/>
            <a:ext cx="2613721" cy="2244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abajo"/>
          <p:cNvSpPr/>
          <p:nvPr/>
        </p:nvSpPr>
        <p:spPr bwMode="auto">
          <a:xfrm>
            <a:off x="3995936" y="3393080"/>
            <a:ext cx="540060" cy="75600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79712" y="408926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Muestra remisión 2-3 días después de la interrupción</a:t>
            </a:r>
            <a:endParaRPr lang="es-MX" sz="22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23728" y="55172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Ejemplos: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13089"/>
              </p:ext>
            </p:extLst>
          </p:nvPr>
        </p:nvGraphicFramePr>
        <p:xfrm>
          <a:off x="3995936" y="5053920"/>
          <a:ext cx="4968552" cy="1615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Antimicrobianos (</a:t>
                      </a:r>
                      <a:r>
                        <a:rPr lang="es-MX" sz="2000" dirty="0" err="1" smtClean="0">
                          <a:solidFill>
                            <a:schemeClr val="bg1"/>
                          </a:solidFill>
                        </a:rPr>
                        <a:t>betalactámicos</a:t>
                      </a:r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Agentes cardiovasculares (</a:t>
                      </a:r>
                      <a:r>
                        <a:rPr lang="es-MX" sz="2000" dirty="0" err="1" smtClean="0">
                          <a:solidFill>
                            <a:schemeClr val="bg1"/>
                          </a:solidFill>
                        </a:rPr>
                        <a:t>quinidina</a:t>
                      </a:r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Antineoplásicos (</a:t>
                      </a:r>
                      <a:r>
                        <a:rPr lang="es-MX" sz="2000" dirty="0" err="1" smtClean="0">
                          <a:solidFill>
                            <a:schemeClr val="bg1"/>
                          </a:solidFill>
                        </a:rPr>
                        <a:t>metotrexate</a:t>
                      </a:r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Agentes</a:t>
                      </a:r>
                      <a:r>
                        <a:rPr lang="es-MX" sz="2000" baseline="0" dirty="0" smtClean="0">
                          <a:solidFill>
                            <a:schemeClr val="bg1"/>
                          </a:solidFill>
                        </a:rPr>
                        <a:t> que a</a:t>
                      </a:r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ctúan en SNC</a:t>
                      </a:r>
                      <a:endParaRPr lang="es-MX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9748" name="Picture 4" descr="http://cb24.tv/wp-content/uploads/2013/06/medicamen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5"/>
            <a:ext cx="2176242" cy="1728193"/>
          </a:xfrm>
          <a:prstGeom prst="roundRect">
            <a:avLst>
              <a:gd name="adj" fmla="val 2525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88924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“Fiebre de origen obscuro</a:t>
            </a:r>
            <a:r>
              <a:rPr lang="es-E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(FOD):  </a:t>
            </a:r>
            <a:r>
              <a:rPr lang="es-E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Fiebre de más de 3 semanas de evolución y sin un diagnóstico después de cuando menos una semana de hospitalización</a:t>
            </a:r>
            <a:r>
              <a:rPr lang="es-E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En </a:t>
            </a:r>
            <a:r>
              <a:rPr lang="es-E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mayoría de los casos corresponden a enfermedades habituales, pero que se presentan en una forma poco común.</a:t>
            </a:r>
            <a:endParaRPr lang="es-MX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621471" cy="413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39752" y="27284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FOD CLÁSICA</a:t>
            </a:r>
            <a:endParaRPr lang="es-MX" sz="4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576" y="314096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CRITERIOS</a:t>
            </a:r>
            <a:endParaRPr lang="es-MX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45206"/>
              </p:ext>
            </p:extLst>
          </p:nvPr>
        </p:nvGraphicFramePr>
        <p:xfrm>
          <a:off x="3972272" y="1563608"/>
          <a:ext cx="4776192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6192"/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s-MX" sz="2800" b="1" dirty="0" smtClean="0">
                          <a:solidFill>
                            <a:srgbClr val="FFFF99"/>
                          </a:solidFill>
                        </a:rPr>
                        <a:t>Temperatura &gt; 38.3 en varias ocasiones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s-MX" sz="2800" b="1" dirty="0" smtClean="0">
                          <a:solidFill>
                            <a:srgbClr val="FFFF99"/>
                          </a:solidFill>
                        </a:rPr>
                        <a:t>Tres visitas ambulatorias o seis días en el hospital sin descubrir causa </a:t>
                      </a:r>
                      <a:r>
                        <a:rPr lang="es-MX" sz="2800" b="1" dirty="0" err="1" smtClean="0">
                          <a:solidFill>
                            <a:srgbClr val="FFFF99"/>
                          </a:solidFill>
                        </a:rPr>
                        <a:t>ó</a:t>
                      </a:r>
                      <a:endParaRPr lang="es-MX" sz="2800" b="1" dirty="0" smtClean="0">
                        <a:solidFill>
                          <a:srgbClr val="FFFF99"/>
                        </a:solidFill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s-MX" sz="2800" b="1" dirty="0" smtClean="0">
                          <a:solidFill>
                            <a:srgbClr val="FFFF99"/>
                          </a:solidFill>
                        </a:rPr>
                        <a:t>Una semana de estudio ambulatorio, inteligente y cruento</a:t>
                      </a:r>
                      <a:endParaRPr lang="es-MX" sz="2800" b="1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8722" name="Picture 2" descr="http://previews.123rf.com/images/premiumdesign/premiumdesign1208/premiumdesign120800080/14709601-sick-kids-Stock-Vector-sick-cartoon-chil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52" y="3717032"/>
            <a:ext cx="2114188" cy="18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Abrir llave"/>
          <p:cNvSpPr/>
          <p:nvPr/>
        </p:nvSpPr>
        <p:spPr bwMode="auto">
          <a:xfrm>
            <a:off x="3563888" y="1605862"/>
            <a:ext cx="504056" cy="3839362"/>
          </a:xfrm>
          <a:prstGeom prst="leftBrace">
            <a:avLst>
              <a:gd name="adj1" fmla="val 30262"/>
              <a:gd name="adj2" fmla="val 50273"/>
            </a:avLst>
          </a:prstGeom>
          <a:noFill/>
          <a:ln w="76200" cap="flat" cmpd="sng" algn="ctr">
            <a:solidFill>
              <a:schemeClr val="bg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39752" y="116632"/>
            <a:ext cx="41764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FOD CLÁSICA</a:t>
            </a:r>
            <a:endParaRPr lang="es-MX" sz="34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692696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/>
              <a:t>En el 50 % de los casos dependen de unas pocas enfermedades:</a:t>
            </a:r>
            <a:endParaRPr lang="es-MX" sz="2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504" y="3196133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Etiología más frecuente</a:t>
            </a:r>
            <a:endParaRPr lang="es-MX" sz="28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Abrir llave"/>
          <p:cNvSpPr/>
          <p:nvPr/>
        </p:nvSpPr>
        <p:spPr bwMode="auto">
          <a:xfrm>
            <a:off x="2915816" y="1844824"/>
            <a:ext cx="504056" cy="4320480"/>
          </a:xfrm>
          <a:prstGeom prst="leftBrace">
            <a:avLst>
              <a:gd name="adj1" fmla="val 36242"/>
              <a:gd name="adj2" fmla="val 50000"/>
            </a:avLst>
          </a:prstGeom>
          <a:noFill/>
          <a:ln w="76200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07770"/>
              </p:ext>
            </p:extLst>
          </p:nvPr>
        </p:nvGraphicFramePr>
        <p:xfrm>
          <a:off x="3491880" y="1772816"/>
          <a:ext cx="4824536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536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s-MX" sz="26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Tuberculosis miliar o </a:t>
                      </a:r>
                      <a:r>
                        <a:rPr lang="es-MX" sz="2600" b="1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extrapulmonar</a:t>
                      </a:r>
                      <a:endParaRPr lang="es-MX" sz="2600" b="1" dirty="0" smtClean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s-MX" sz="26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Endocarditis infecciosa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s-MX" sz="26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Abscesos </a:t>
                      </a:r>
                      <a:r>
                        <a:rPr lang="es-MX" sz="2600" b="1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intrabdominales</a:t>
                      </a:r>
                      <a:r>
                        <a:rPr lang="es-MX" sz="26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 pélvicos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s-MX" sz="26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Linfomas</a:t>
                      </a:r>
                      <a:r>
                        <a:rPr lang="es-MX" sz="2600" b="1" baseline="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 tumores sólidos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s-MX" sz="2600" b="1" baseline="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Vasculitis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s-MX" sz="2600" b="1" baseline="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Colagenopatías</a:t>
                      </a:r>
                      <a:r>
                        <a:rPr lang="es-MX" sz="2600" b="1" baseline="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(LES, </a:t>
                      </a:r>
                      <a:r>
                        <a:rPr lang="es-MX" sz="2600" b="1" baseline="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Enf</a:t>
                      </a:r>
                      <a:r>
                        <a:rPr lang="es-MX" sz="2600" b="1" baseline="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es-MX" sz="2600" b="1" baseline="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Still</a:t>
                      </a:r>
                      <a:r>
                        <a:rPr lang="es-MX" sz="2600" b="1" baseline="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etc.)</a:t>
                      </a:r>
                      <a:endParaRPr lang="es-MX" sz="26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4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ttp://1.bp.blogspot.com/-PgnEFkF4g00/U3AWDHe9UCI/AAAAAAAAAG8/DcuwoATzu2M/s1600/3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115744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6" name="Picture 4" descr="https://encrypted-tbn0.gstatic.com/images?q=tbn:ANd9GcQVjKmMpfu3h-QygDkMX-O2CDMgHf2y7iXq4ij3fWGCsKWRQM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8" name="Picture 6" descr="http://upload.wikimedia.org/wikipedia/commons/thumb/7/73/Haemophilus_parainfluenzae_Endocarditis_PHIL_851_lores.jpg/200px-Haemophilus_parainfluenzae_Endocarditis_PHIL_851_lo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63" y="2564904"/>
            <a:ext cx="303191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36263" r="44537" b="21533"/>
          <a:stretch/>
        </p:blipFill>
        <p:spPr bwMode="auto">
          <a:xfrm>
            <a:off x="6084168" y="116632"/>
            <a:ext cx="2904185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1" name="Picture 9" descr="http://sccp.org.co/backup/plantilas/Libro%20SCCP/Imagenes/cuello/linfoma_cuello/linfoma_cuello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4132"/>
            <a:ext cx="2502220" cy="25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3" name="Picture 11" descr="http://enarm.laleo.com/img/pregunta/CAR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r="9495"/>
          <a:stretch/>
        </p:blipFill>
        <p:spPr bwMode="auto">
          <a:xfrm>
            <a:off x="179512" y="4452278"/>
            <a:ext cx="2743334" cy="22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3" name="Group 39"/>
          <p:cNvGraphicFramePr>
            <a:graphicFrameLocks noGrp="1"/>
          </p:cNvGraphicFramePr>
          <p:nvPr/>
        </p:nvGraphicFramePr>
        <p:xfrm>
          <a:off x="142875" y="44450"/>
          <a:ext cx="8893175" cy="6705600"/>
        </p:xfrm>
        <a:graphic>
          <a:graphicData uri="http://schemas.openxmlformats.org/drawingml/2006/table">
            <a:tbl>
              <a:tblPr/>
              <a:tblGrid>
                <a:gridCol w="2582317"/>
                <a:gridCol w="3531430"/>
                <a:gridCol w="2779428"/>
              </a:tblGrid>
              <a:tr h="381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CLASIFICACIÓN DE LA FIEBRE</a:t>
                      </a:r>
                      <a:endParaRPr kumimoji="0" lang="es-E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0E0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FIEBRE AGUDA                 (- de 1semana) 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0E0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0E0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FIEBRE PROLONGADA   (dura + de una semana)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0E0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0E0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FIEBRE DE ORIGEN OSCURO (+ 3 </a:t>
                      </a:r>
                      <a:r>
                        <a:rPr kumimoji="0" lang="es-ES_tradnl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A0E0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sem</a:t>
                      </a: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0E0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s/</a:t>
                      </a:r>
                      <a:r>
                        <a:rPr kumimoji="0" lang="es-ES_tradnl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A0E0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Dx</a:t>
                      </a: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0E0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)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0E0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&gt; Infecciones virales         &gt;Infecciones urinarias           &gt;Neumonías bacterianas  &gt;Infecciones encefálicas en estadios iniciales   &gt;Septicemias                  &gt;Otitis media</a:t>
                      </a:r>
                      <a:endParaRPr kumimoji="0" lang="es-E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&gt;Padecimientos infecciosos (Salmonelosis,  Tuberculosis, Paludismo, Toxoplasmosis,        Absceso hepático amibiano,   Mononucleosis Infecciosa,       Endocarditis, Neumonías, etc) &gt;Enfermedades Autoinmunes                 &gt;Neoplasias</a:t>
                      </a:r>
                      <a:endParaRPr kumimoji="0" lang="es-E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&gt; Son enfermedades conocidas que se comportan de manera poco común, y generalmente son autoinmunes.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sdl.bvs.sld.cu/greenstone/collect/enfermeria/index/assoc/HASH0110.dir/f0902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253" r="1972"/>
          <a:stretch/>
        </p:blipFill>
        <p:spPr bwMode="auto">
          <a:xfrm>
            <a:off x="1187624" y="836712"/>
            <a:ext cx="6732000" cy="58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07704" y="14043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rgbClr val="FFE3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CURVAS TÉRMICAS</a:t>
            </a:r>
            <a:endParaRPr lang="es-MX" sz="3600" dirty="0">
              <a:solidFill>
                <a:srgbClr val="FFE3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www.elarsenal.net/wp-content/uploads/2012/07/Alberto_Lifshitz-Copi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565048" cy="3882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rectangular redondeada"/>
          <p:cNvSpPr/>
          <p:nvPr/>
        </p:nvSpPr>
        <p:spPr bwMode="auto">
          <a:xfrm>
            <a:off x="3203848" y="116632"/>
            <a:ext cx="5832648" cy="5832648"/>
          </a:xfrm>
          <a:prstGeom prst="wedgeRoundRectCallout">
            <a:avLst>
              <a:gd name="adj1" fmla="val -62058"/>
              <a:gd name="adj2" fmla="val 2274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Clr>
                <a:srgbClr val="FFCCB3"/>
              </a:buClr>
              <a:defRPr/>
            </a:pPr>
            <a:r>
              <a:rPr lang="es-ES" sz="2100" dirty="0">
                <a:solidFill>
                  <a:schemeClr val="tx2">
                    <a:lumMod val="10000"/>
                  </a:schemeClr>
                </a:solidFill>
              </a:rPr>
              <a:t>En alguna época los patrones de curva térmica fueron auxiliares valiosos para el diagnóstico de la causa de fiebre.  Así, una fiebre continua sugería Neumonía, una en meseta hablaba de tifoidea; la fiebre en agujas en procesos supurativos, etc.  Actualmente tiene menor valor </a:t>
            </a:r>
            <a:r>
              <a:rPr lang="es-ES" sz="2100" dirty="0" err="1">
                <a:solidFill>
                  <a:schemeClr val="tx2">
                    <a:lumMod val="10000"/>
                  </a:schemeClr>
                </a:solidFill>
              </a:rPr>
              <a:t>semilógico</a:t>
            </a:r>
            <a:r>
              <a:rPr lang="es-ES" sz="2100" dirty="0">
                <a:solidFill>
                  <a:schemeClr val="tx2">
                    <a:lumMod val="10000"/>
                  </a:schemeClr>
                </a:solidFill>
              </a:rPr>
              <a:t>, además de que se ven alteradas por el uso de medicamentos antipiréticos.  Sin embargo, su conocimiento, más un buen interrogatorio e Historia Clínica, nos ayudan a una buena fundamentación diagnóstica</a:t>
            </a:r>
            <a:r>
              <a:rPr lang="es-ES" sz="21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 algn="ctr">
              <a:buClr>
                <a:srgbClr val="FFCCB3"/>
              </a:buClr>
              <a:defRPr/>
            </a:pPr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Alberto </a:t>
            </a:r>
            <a:r>
              <a:rPr lang="es-MX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Lifshitz</a:t>
            </a:r>
            <a:endParaRPr lang="es-ES" sz="2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40439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CURVAS TÉRMICAS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83021" r="53877" b="14347"/>
          <a:stretch/>
        </p:blipFill>
        <p:spPr bwMode="auto">
          <a:xfrm>
            <a:off x="1115616" y="6383823"/>
            <a:ext cx="7272000" cy="32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476672"/>
            <a:ext cx="879440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500" dirty="0" smtClean="0"/>
              <a:t>Una </a:t>
            </a:r>
            <a:r>
              <a:rPr lang="es-ES" sz="2500" dirty="0"/>
              <a:t>fiebre es llamada </a:t>
            </a:r>
            <a:r>
              <a:rPr lang="es-ES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 o SOSTENIDA</a:t>
            </a:r>
            <a:r>
              <a:rPr lang="es-E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500" dirty="0"/>
              <a:t>cuando su variación diurna no excede de </a:t>
            </a:r>
            <a:r>
              <a:rPr lang="es-ES" sz="2500" i="1" dirty="0"/>
              <a:t>un grado</a:t>
            </a:r>
            <a:r>
              <a:rPr lang="es-ES" sz="2500" dirty="0"/>
              <a:t>. </a:t>
            </a:r>
            <a:r>
              <a:rPr lang="es-MX" sz="2500" dirty="0"/>
              <a:t>La temperatura permanece elevada, y constante durante toda la enfermedad, varía muy poco (&lt; de 1 grado) durante un período de 24 horas.</a:t>
            </a:r>
          </a:p>
          <a:p>
            <a:pPr algn="ctr"/>
            <a:r>
              <a:rPr lang="es-MX" sz="2500" dirty="0"/>
              <a:t>Ejemplo: fiebre tifoidea, brucelosis y neumonía </a:t>
            </a:r>
            <a:r>
              <a:rPr lang="es-MX" sz="2500" dirty="0" err="1"/>
              <a:t>neumocócica</a:t>
            </a:r>
            <a:endParaRPr lang="es-ES" sz="2500" dirty="0"/>
          </a:p>
        </p:txBody>
      </p:sp>
      <p:sp>
        <p:nvSpPr>
          <p:cNvPr id="4" name="AutoShape 4" descr="data:image/jpeg;base64,/9j/4AAQSkZJRgABAQAAAQABAAD/2wCEAAkGBxQSEhQUExQUFRIVFRQUFBQUFBQUFBUUFBQWFhUUFBQYHCggGBolHBQUITEhJSkrLi4uFx8zODMsNygtLi0BCgoKDg0OFBAPFCwcFBwsLCwsLCwsLCwsLCwsLCwsLCssLCssLCwsLCwsLCwsKywsNywsLCwsLCwrNyssLCwsK//AABEIAMsA+QMBIgACEQEDEQH/xAAcAAACAwEBAQEAAAAAAAAAAAAEBQIDBgEIAAf/xABIEAABBAECAgUHCAcFCAMAAAABAAIDEQQSIQUxBxNBUbMGImFydJPTFCMlNFRxgdIXJDI1QpGSFjNSofBEY3OCg7G0wRVDYv/EABgBAAMBAQAAAAAAAAAAAAAAAAABAgME/8QAHxEBAQACAwACAwAAAAAAAAAAAAECERITMUFRAyFh/9oADAMBAAIRAxEAPwBX0k+X3EcbieVDBlOZExzAxmiI1cTHHdzSebis3+lDi32x/u4PhrvS436YzfXj8CNZIMQGs/Shxb7Y/wB3B8NffpP4t9sf7uD4aywiUhGgttR+k7i32x/u4Phro6TeLfbH+7g+GsyIl8YUFtqh0k8W+2v93B8NSb0i8XP+2P8AdwfDWXDCrYyQgttIekXiw55j/dwfDXW9I3Fftsnu4PhpRDTvv7lL5ID2UnouR03pD4r9tk93j/DUx5f8U+2ye7x/hpRHgFWjEI7EaLkdRdIHE+3Lef8Akh/IjofL7PrfJf8A0RfkWaGOioYB2p6Taejy7z/tT/6IvyKf9us/7U7+mL8izxx9186IBMt/1oY/LnPJ+sv/AKIvyI7+2maBvkP/AKY/yrI47d0XMNkFu/Z67y5zftL/AOmP8qpf5fZo/wBpf/RF+VZ8wqoxIPd+zjI6Q+IdmS8f8kX5EBJ0g8UvbMeP+nB/7jQrsW+xVjh9bn+SWlTI4h8uuJ6QTmSWf93By92gcjpF4pe2ZIP+nB8NCyx0lz8fdKw5kcN6ROK/bX+7g+Gu/pE4r9tk93B8NKxi0FRLFSWj5HX6ROK/bZPdwfDXD0i8V+2ye7g+Gkoj2UTEgcjxvSLxX7bJ7uD4a+d0jcV+2ye7g+Gkj40M9iD213AukPib8rGY/Le5j8iBjmmOEW18rWuFhl8iV6TpeSPJ0fruJ7VjeOxeuEKjzD0pR3xfN9ePwIlljAtn0mM+lcz0yR+BEs2GJot/YBkas6lMY4F0QI0WwMcSIbiWEQyDdM4YE5E3IkOMutx09mwjzA2UYsElGhyKo4KTHFhJTBnDwNyromdwVaTclIiAHJQc1p7V3Ms7JeWHvRaIZiAFdbjoTHLhzTWB9oKhjjkFVywFNXRquSJPRbBYmJvuiJ4UVjxKcsCBsqcykDK/dN8uLakrliASqolBlAdiNEjHDbmkUgPYiYBQCUosXZGKh242/JFxZFc+SYwxgi09DZQ7HQU+PZPetBIzdL52bosEpIW0q3lNJorQEkanSpQ8hVD3ol7UNK1JQryfI+WYntWN47F61XkfydH67ie1Y3jsXrhJpi85dJLfpTL9dngxrPAUtH0lSAcTy+/WzwY1l7JKqMr6KYFYxu6riCNxmbppqUUKYMZsF9FCiRGqRa7G1ExYwUIIuSPsAJkXyx96HdIByROVGSg+oKRhsuW0DqpMZILQ78b0JWKieM4OTTHiApKsWGiE4aE4VFlgNKLoQrWtOyk9NLkLaX03JXwRqM7EyIuJPoLPTzG+a0fFW7LN5Dt+xZ5NMVBkPerYso9qFkCr0lSs7imaUwiyKWZjeQjcXINqpU2NQW2LS6eNG4MwIUcmHtVIJ5GIGRqbTM2KXyBTVQukCDkR06BlUtIv8nvrmJ7VjeOxet15H8nT+u4ntWN47F64SaR5w6SW/SmZ67PAiWdatJ0lfvTL9dngxrOM5qoyvouBHQhBQBMoGqoij4m7IuCKyq8RlhNcTHpVEVS6OgPSuxx1zRcrf5octJTJyQBA5KZdVsh5IkqcKtBXDDYKYGOu5dDRXYkeynHjIcO5OYm32LjIfQi446TkK1ZpXNO6uDNgokKkuxKGZyREMa5kstAZTirSbWQnJtfoWaygVlszGBJWWUa40ha7dTEhCLmxa3Q7o75qWiUUg7eaMjAS0tpWRzEIKw7gkI5J5iS6xR5rL42T3p/wx24KuIsczIqvuSiULSZjNln8hu6KUKsjmgJgmmQ1LcgKK0iXk6f13E9qxvGYvXK8i+T313E9qxvGYvXSTWPN3SW76VzPXZ4ESz8KedJjvpXM/wCJH4ESSYycZUwxmJnA1AY6ZQBaRnTvhMN7plICNh+Ko4RH5qOmbStmpaxcdSi56igPpHoSQFEupfWEAARurooAVbIAoxNrtCRrG45CvAU4nWrDGmTlr5rVMNVjW7ICMI3UcoK5jF9KEBns9mxSKaG1rctoS52MCpsVKy+Vi7JTktLeS2uTjCkj4jg+hRY0mTPteO1WNba+nxCPuUYhSlYmKLdOMCXSlcEo7UY198lURWkZIHt/7pPnxUVdw15DvvV/EYrCr1PjOzhKsoJvktpK8oKKuK/J769ie1Y3jMXrpeRPJ769ie1Y3jMXrtS2jzL0nu+l8wf7yP8A8eJKMMpn0oH6XzfXj8CJKMN26cRkdQhOOHR2QEox3J9whu4WkYVosXzR/kFdpvcqMTNlCTJDVaHz20hJpaXJcm0JKbStPT50hUdZ7VD8VYHehI0mlXtCoa9EY7kyWQWEax9qlm4XzRumQxotWUoxjZW1sgONbarn5K6IKMzUwUZIVIjR00O6gGKTK8qKksyAVoZ4LCVzY470qcrP5cYKWSREfd3p/mQH8EqyI1FjSUvcO5XQPIVV0aKIiAKlRvw6UH700nFtSLHFck4xp9TT3jmtIzpHmMSfLWg4lHSz+apqsVHk/wDXsP2rG8Zi9dryJ5PfXsT2rG8Zi9dqG8eX+lM/TGb68fgRJRhHdNulT98Zvrx+BEk+EU4jI9xQtPwhlb/yWZwRutbwltgfetYwyNi/ah+KS5jtybTDKfpvuSXKyh2fzTqYplyiO2gqv/lAl+XZQuhRtpo3bnWpnK9KUsaQiImjttGyM4prR2LIUrhZXIJrig1yTKjY5iDSYRDtKCxIu1MGq4gXHyUiFCNWJh1gUZlJi5MgivIeh22jJo7Kh1aRh3yJZkuNppJCg8iEpU4Wuf3oXJx2kIqaNCvsKVwnysK+SDbbT3Unj3D7kDnQ2FGlSowzg7dqZ8M/aWfY2k84TLfPmnKMot4o3ZZbOWs4qNlks880ZDFT5O/XsT2rG8Zi9dryF5On9ew/asfxmL16obx5d6VT9MZvrx+BEk2EU36Vz9MZnrx+BGk2C5OJyaPh3YtnwxuloH4lY/g584LWRvppK1jmyD8ZlLthyCTO29KZ5EgKSZk9ckqeKcjwqHPB5blL3SEqxsg/FSvQh05HcuCYuVYV0EG6AMhc4DdN8RxoJbEO9M8MKoinGJyR8QS7FIGyYwlWgW0KelQCsBTJ8AoyqahKgF8zlXqVkjd1XoSNCRypcAQrnhDvQAkjEvnhR84QMj65qVQvyIkte5OZvQl87Apq4AoEomN1b9yEymkbhQgydWx5qVa2f5D9Tb7x/mslxHtWpZvGCspxM7lPIsfVXk2f17D9qxvGYvXy8f8Ak0f17D9qx/GYvYChvHlnpZP0xmevH4EaR4Lt076Wv3xmevH4EaQ4KInJruBC3BanLkDYzf4LMcCFV6f+yacQm1bdi2njnvpZJmE3fLsVDha78mN0j8XB/wASn0/Cn5L+KsZhntC0UeMByChJjWUaPkTMhIU2MdfJOW4ldisbiI0WyyJru5M8Jju1Fx4noREeKVUibX2KUzx0FHjUjYAqiRqm1VhTaUwkovCkoSckEAlKqB3VknNRekaLyqJAFKR3YhpXICuaPuQE8SNMyqlKlUIsg0gJp+9OcpgNpNlw9ymqgWZ9hAAb7KcxIXIXD8VDRocaW4/u2Ky/FBRKd4Ml6m+hJ+Mjt9Cq+Fj6F8mfr+H7Vj+MxewV498mPr+J7VjeMxewlDd5W6XP3xmevH4ESRYKe9Lv74zPXj8CJIsDmhOTZcMHm7dyYxR3t3IXhzaZ+ARMEu+y2cokQADZXRxK2FqJZAmW1TIlNmOjIoVe1lJ6LYVmKr244CtUg1Ggi1oUmhS0KQagONVsbVABXRhMk9KmF0L5A2+UJApqEp2QQGQqty+mKGc5JSTmIWUK50tKp8tpADOUNNKipWWg5oXdySg80oISzJcjZMdyW5MLgpqoX5SBe6lblSm6Ko5qGsM+DTW70qjjrKVXDnaX2iePCx/rtT+E/JX5MfX8P2rH8Zi9hLx75MfX8T2rH8Zi9hKW7yt0u/vjM9ePwIkj4aNwnfS9++Mz14/AjSXhfNCcmzx5PNaO8InEbuleG+3V3J/ix1uto5qaYbEe0pdFJSLjdapFEsKmoRBXMCZJNapBda1WBiAgGKYjUl1AR0hWMCiptcgJL5fL5BPlXIFYoSFAL5WId0SOJXNISPYA46rMCYPaqXHdBg3RKl9I6YJZKDaAhLEEuyo6TK0JkAFI2WzsQElKJsYtOy1WTHSXZLQVnY1xyLIWqziLrb+C45uk+gr7iDaYPuSV8l/kx9fxPasbxmL2EvHnkuf1/D9qx/GYvYals8q9Lp+mc31ovAjSXhjt16O8qvILh0vyjLnxusm0OkeevyGajHHsKY8AbNA2Cx7eBcHieI5cCVsnVwyUzJnIDZnaR5xyKO5btzok1saE2MRw5vnWn8T9lqYcbg903EmoNc55699RsZGJHufc97BwFAE32I+PhvD3R40keMdE+S/GPWZE7HtLHyRuIbqOrzojtY5j7lpM4xv46yeO5MIFqcjheDHKGiEGPqxKZBNORWmV3mu1aT/dDzbs6iaoFfQwYbnR6IHBri0HVI/UC5zGgBvWXtrG9V+OyfOF1UhiRDAnkLcIhlQv89waPneVmIB397v/AH7NhZ57bIXLycYFjW47wSx0z9TnHTG2LrS3aUDXRZyJq/uR2QdOQC13Um8z8UQve2IlzHOj3e5rS9sJl1byfsEem/v5q4MxSTpgeQ2cwuJe9v7IktzbduLjI9PYnzhdORK1ylaYNyMQMe50L6YAfNeTs7UWtFSGzpaSTy2PLkr+sw9Id1T6MwgrU4nWaF0H/sjVz7RuLBBJ2QdORQpJuxuOBEHQuJkZA46HupvW2LNvsgEdln71BuRiFpd1ElCzYfq2qEt2bITv17Puo3SOcPpyKgu2mcGVhu0/NPaCaJdJWmnNbZ+c5W8cr2s9innfJ4XuD4XEUDHofI90l6LIp1N3fVOq+YsXS7IOnIptQcnWb8mY4sbES5pju5CAQ58INXIKNTNomhz7lRPm4bRZhl3DCAHOJIfH1n+PagDz7Qjsg6cielwlPciTDY15fBICwNLm6nE+e3W2qeQdg48/4CrMuLEY5wMLzpdoJEhH8AeSAZATsRtVnsBT5wunL7ZaaVcZutAPkR03jyAuqgZD/EAWgnra3Dmnntv3GqmOxS1xbDvY0XI4CiLtx6zc+ht32Wlzh9NIpUBM0LXMlwXgubC+mmjcjhd3VAyA0dP7XLf713FwsN7XXjv1NBupXAOc0xhwZ86drlbuTR5g0jmOnJhpQgJSe1fohx+Hb3BIKYHOJkkAFxdbpvrKJqhttZUJeFYB1D5LICLDS6Zwa462xj/7thbwd629KXOH05PzKdwpLpmL9XfwThu14sm5YAeulAcXx69h13mgEtBLuW/YLV39neGHrAMZ5MZjafn5QCZHOYKcZQKBa4E32bWlclT8dfis0dhD8WPmfgF+yt4FwvTbsSUkNYXls0+neEzO03LZAaOy+YVWT5L8Jc4asOTqw0mQnJnaWbxUS3r7IHWizR9HJTtUwr8N8l/r+H7Vj+M1exFgeA9HfCXdXkRYjmuY/UzVPk218UhAJaZSP2m8j+K3u6TRTlSaWOdRdpa52kCyaF0B2krOZPFYpWjXAyUtOtoY/WwmIykPa4tAcGuhZuRQL2+i9S5QArltzO3f3oBLLxQtYx4hBL4y8tDgQPNc5w6xoIds0gVzsIdvGnW1hgYXW6iJGhoIlcwAAt1WNILqB06h3rSLiAQx8dt2h0IaOsfHu9rjUfaI2Aus+caIFAX2hdZxodVDJ1IuSURaQ9p0tEmjU14FOH8VCrH3J8vigM/l5gEml8Qdoe9zLOjdoLgWtqnEFtlxI06mntVknEzoZIGMpzH3z0Ah7GNcZNI+bAc4k1VAkWN08XCgM5jcb/aEjG6ajfuQHND2wW6VumhvK46u3Q7lSnHxs0LhBLg+SiQw+b1haNxRoRgOcSK1s71oVy/9fyQCZ/FQGQnq2kShxoO7W0QGN0W+7JugKF2hx5QtJpsQeAx0lNcC86BNRazTyPU6dV83tC0NrmncntI59u11v+J/mgEcXG3FuvqWhvL+8DhdNOoyNBaIxrBLxewca2X2NnNZDLIINMbdL30XOc7UxjpX6dNuAaRXMu01Q2T3/X+S45oIogEdx3HNAJ8ziDoy0fJwfNa5/nVpLmyEgUwhxAiIvb9pvehX8aLqAha0ulDDre1xLWvjBGloPn08+Y6i0NJWjXzUApweJCRxa9gaaZ6SSdw17a829y3c2N9kuPHXDWCyN51ygaAPMETnBnWjU47gAD9m3ECt9tOulAZyXjzrd80wtaZmkdZ5xdEY9FHTo5PLjudIBs21wRL+Li4/mgXPjbIWh7XSdu0YaCJNNbkEAA2nP+v8lyt77eV9tb7IDPN8oAdJdC0amOdXWscaaJSQ3SCHCot9xWoClDL445wc2KIWGh7XOcwg1uCGVqLSP4gKsEWOa0jmg16DY9B5WPwJ/muoBNDxPV1obCCY5GRtsgB3WP0Emm2yjZIrlR5EIYeUdV+rnd0jdIewvDY2ah5g5Oumlh3bstGuIBC7jF383EaoEtfrBHV6w8HQPmgdtf8A+XbbKzE4mXDzoxQic4uuw5zWsJAGkDSddh3bXJOrXCLsHcelAZ1/Hjp19U1zSGgaXt6s6tVu65wA00NO/wDFt6Va7jYp+mEaWh2u3aRqb1YDSdJA3kAJNBoaSeSejku2gFvBssSt1FulxAIaW0QwgUCe2rITHqW/4RyrkOXcpKSAixoGwFD0KS+Xy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data:image/jpeg;base64,/9j/4AAQSkZJRgABAQAAAQABAAD/2wCEAAkGBxQSEhQUExQUFRIVFRQUFBQUFBQUFBUUFBQWFhUUFBQYHCggGBolHBQUITEhJSkrLi4uFx8zODMsNygtLi0BCgoKDg0OFBAPFCwcFBwsLCwsLCwsLCwsLCwsLCwsLCssLCssLCwsLCwsLCwsKywsNywsLCwsLCwrNyssLCwsK//AABEIAMsA+QMBIgACEQEDEQH/xAAcAAACAwEBAQEAAAAAAAAAAAAEBQIDBgEIAAf/xABIEAABBAECAgUHCAcFCAMAAAABAAIDEQQSIQUxBxNBUbMGImFydJPTFCMlNFRxgdIXJDI1QpGSFjNSofBEY3OCg7G0wRVDYv/EABgBAAMBAQAAAAAAAAAAAAAAAAABAgME/8QAHxEBAQACAwACAwAAAAAAAAAAAAECERITMUFRAyFh/9oADAMBAAIRAxEAPwBX0k+X3EcbieVDBlOZExzAxmiI1cTHHdzSebis3+lDi32x/u4PhrvS436YzfXj8CNZIMQGs/Shxb7Y/wB3B8NffpP4t9sf7uD4aywiUhGgttR+k7i32x/u4Phro6TeLfbH+7g+GsyIl8YUFtqh0k8W+2v93B8NSb0i8XP+2P8AdwfDWXDCrYyQgttIekXiw55j/dwfDXW9I3Fftsnu4PhpRDTvv7lL5ID2UnouR03pD4r9tk93j/DUx5f8U+2ye7x/hpRHgFWjEI7EaLkdRdIHE+3Lef8Akh/IjofL7PrfJf8A0RfkWaGOioYB2p6Taejy7z/tT/6IvyKf9us/7U7+mL8izxx9186IBMt/1oY/LnPJ+sv/AKIvyI7+2maBvkP/AKY/yrI47d0XMNkFu/Z67y5zftL/AOmP8qpf5fZo/wBpf/RF+VZ8wqoxIPd+zjI6Q+IdmS8f8kX5EBJ0g8UvbMeP+nB/7jQrsW+xVjh9bn+SWlTI4h8uuJ6QTmSWf93By92gcjpF4pe2ZIP+nB8NCyx0lz8fdKw5kcN6ROK/bX+7g+Gu/pE4r9tk93B8NKxi0FRLFSWj5HX6ROK/bZPdwfDXD0i8V+2ye7g+Gkoj2UTEgcjxvSLxX7bJ7uD4a+d0jcV+2ye7g+Gkj40M9iD213AukPib8rGY/Le5j8iBjmmOEW18rWuFhl8iV6TpeSPJ0fruJ7VjeOxeuEKjzD0pR3xfN9ePwIlljAtn0mM+lcz0yR+BEs2GJot/YBkas6lMY4F0QI0WwMcSIbiWEQyDdM4YE5E3IkOMutx09mwjzA2UYsElGhyKo4KTHFhJTBnDwNyromdwVaTclIiAHJQc1p7V3Ms7JeWHvRaIZiAFdbjoTHLhzTWB9oKhjjkFVywFNXRquSJPRbBYmJvuiJ4UVjxKcsCBsqcykDK/dN8uLakrliASqolBlAdiNEjHDbmkUgPYiYBQCUosXZGKh242/JFxZFc+SYwxgi09DZQ7HQU+PZPetBIzdL52bosEpIW0q3lNJorQEkanSpQ8hVD3ol7UNK1JQryfI+WYntWN47F61XkfydH67ie1Y3jsXrhJpi85dJLfpTL9dngxrPAUtH0lSAcTy+/WzwY1l7JKqMr6KYFYxu6riCNxmbppqUUKYMZsF9FCiRGqRa7G1ExYwUIIuSPsAJkXyx96HdIByROVGSg+oKRhsuW0DqpMZILQ78b0JWKieM4OTTHiApKsWGiE4aE4VFlgNKLoQrWtOyk9NLkLaX03JXwRqM7EyIuJPoLPTzG+a0fFW7LN5Dt+xZ5NMVBkPerYso9qFkCr0lSs7imaUwiyKWZjeQjcXINqpU2NQW2LS6eNG4MwIUcmHtVIJ5GIGRqbTM2KXyBTVQukCDkR06BlUtIv8nvrmJ7VjeOxet15H8nT+u4ntWN47F64SaR5w6SW/SmZ67PAiWdatJ0lfvTL9dngxrOM5qoyvouBHQhBQBMoGqoij4m7IuCKyq8RlhNcTHpVEVS6OgPSuxx1zRcrf5octJTJyQBA5KZdVsh5IkqcKtBXDDYKYGOu5dDRXYkeynHjIcO5OYm32LjIfQi446TkK1ZpXNO6uDNgokKkuxKGZyREMa5kstAZTirSbWQnJtfoWaygVlszGBJWWUa40ha7dTEhCLmxa3Q7o75qWiUUg7eaMjAS0tpWRzEIKw7gkI5J5iS6xR5rL42T3p/wx24KuIsczIqvuSiULSZjNln8hu6KUKsjmgJgmmQ1LcgKK0iXk6f13E9qxvGYvXK8i+T313E9qxvGYvXSTWPN3SW76VzPXZ4ESz8KedJjvpXM/wCJH4ESSYycZUwxmJnA1AY6ZQBaRnTvhMN7plICNh+Ko4RH5qOmbStmpaxcdSi56igPpHoSQFEupfWEAARurooAVbIAoxNrtCRrG45CvAU4nWrDGmTlr5rVMNVjW7ICMI3UcoK5jF9KEBns9mxSKaG1rctoS52MCpsVKy+Vi7JTktLeS2uTjCkj4jg+hRY0mTPteO1WNba+nxCPuUYhSlYmKLdOMCXSlcEo7UY198lURWkZIHt/7pPnxUVdw15DvvV/EYrCr1PjOzhKsoJvktpK8oKKuK/J769ie1Y3jMXrpeRPJ769ie1Y3jMXrtS2jzL0nu+l8wf7yP8A8eJKMMpn0oH6XzfXj8CJKMN26cRkdQhOOHR2QEox3J9whu4WkYVosXzR/kFdpvcqMTNlCTJDVaHz20hJpaXJcm0JKbStPT50hUdZ7VD8VYHehI0mlXtCoa9EY7kyWQWEax9qlm4XzRumQxotWUoxjZW1sgONbarn5K6IKMzUwUZIVIjR00O6gGKTK8qKksyAVoZ4LCVzY470qcrP5cYKWSREfd3p/mQH8EqyI1FjSUvcO5XQPIVV0aKIiAKlRvw6UH700nFtSLHFck4xp9TT3jmtIzpHmMSfLWg4lHSz+apqsVHk/wDXsP2rG8Zi9dryJ5PfXsT2rG8Zi9dqG8eX+lM/TGb68fgRJRhHdNulT98Zvrx+BEk+EU4jI9xQtPwhlb/yWZwRutbwltgfetYwyNi/ah+KS5jtybTDKfpvuSXKyh2fzTqYplyiO2gqv/lAl+XZQuhRtpo3bnWpnK9KUsaQiImjttGyM4prR2LIUrhZXIJrig1yTKjY5iDSYRDtKCxIu1MGq4gXHyUiFCNWJh1gUZlJi5MgivIeh22jJo7Kh1aRh3yJZkuNppJCg8iEpU4Wuf3oXJx2kIqaNCvsKVwnysK+SDbbT3Unj3D7kDnQ2FGlSowzg7dqZ8M/aWfY2k84TLfPmnKMot4o3ZZbOWs4qNlks880ZDFT5O/XsT2rG8Zi9dryF5On9ew/asfxmL16obx5d6VT9MZvrx+BEk2EU36Vz9MZnrx+BGk2C5OJyaPh3YtnwxuloH4lY/g584LWRvppK1jmyD8ZlLthyCTO29KZ5EgKSZk9ckqeKcjwqHPB5blL3SEqxsg/FSvQh05HcuCYuVYV0EG6AMhc4DdN8RxoJbEO9M8MKoinGJyR8QS7FIGyYwlWgW0KelQCsBTJ8AoyqahKgF8zlXqVkjd1XoSNCRypcAQrnhDvQAkjEvnhR84QMj65qVQvyIkte5OZvQl87Apq4AoEomN1b9yEymkbhQgydWx5qVa2f5D9Tb7x/mslxHtWpZvGCspxM7lPIsfVXk2f17D9qxvGYvXy8f8Ak0f17D9qx/GYvYChvHlnpZP0xmevH4EaR4Lt076Wv3xmevH4EaQ4KInJruBC3BanLkDYzf4LMcCFV6f+yacQm1bdi2njnvpZJmE3fLsVDha78mN0j8XB/wASn0/Cn5L+KsZhntC0UeMByChJjWUaPkTMhIU2MdfJOW4ldisbiI0WyyJru5M8Jju1Fx4noREeKVUibX2KUzx0FHjUjYAqiRqm1VhTaUwkovCkoSckEAlKqB3VknNRekaLyqJAFKR3YhpXICuaPuQE8SNMyqlKlUIsg0gJp+9OcpgNpNlw9ymqgWZ9hAAb7KcxIXIXD8VDRocaW4/u2Ky/FBRKd4Ml6m+hJ+Mjt9Cq+Fj6F8mfr+H7Vj+MxewV498mPr+J7VjeMxewlDd5W6XP3xmevH4ESRYKe9Lv74zPXj8CJIsDmhOTZcMHm7dyYxR3t3IXhzaZ+ARMEu+y2cokQADZXRxK2FqJZAmW1TIlNmOjIoVe1lJ6LYVmKr244CtUg1Ggi1oUmhS0KQagONVsbVABXRhMk9KmF0L5A2+UJApqEp2QQGQqty+mKGc5JSTmIWUK50tKp8tpADOUNNKipWWg5oXdySg80oISzJcjZMdyW5MLgpqoX5SBe6lblSm6Ko5qGsM+DTW70qjjrKVXDnaX2iePCx/rtT+E/JX5MfX8P2rH8Zi9hLx75MfX8T2rH8Zi9hKW7yt0u/vjM9ePwIkj4aNwnfS9++Mz14/AjSXhfNCcmzx5PNaO8InEbuleG+3V3J/ix1uto5qaYbEe0pdFJSLjdapFEsKmoRBXMCZJNapBda1WBiAgGKYjUl1AR0hWMCiptcgJL5fL5BPlXIFYoSFAL5WId0SOJXNISPYA46rMCYPaqXHdBg3RKl9I6YJZKDaAhLEEuyo6TK0JkAFI2WzsQElKJsYtOy1WTHSXZLQVnY1xyLIWqziLrb+C45uk+gr7iDaYPuSV8l/kx9fxPasbxmL2EvHnkuf1/D9qx/GYvYals8q9Lp+mc31ovAjSXhjt16O8qvILh0vyjLnxusm0OkeevyGajHHsKY8AbNA2Cx7eBcHieI5cCVsnVwyUzJnIDZnaR5xyKO5btzok1saE2MRw5vnWn8T9lqYcbg903EmoNc55699RsZGJHufc97BwFAE32I+PhvD3R40keMdE+S/GPWZE7HtLHyRuIbqOrzojtY5j7lpM4xv46yeO5MIFqcjheDHKGiEGPqxKZBNORWmV3mu1aT/dDzbs6iaoFfQwYbnR6IHBri0HVI/UC5zGgBvWXtrG9V+OyfOF1UhiRDAnkLcIhlQv89waPneVmIB397v/AH7NhZ57bIXLycYFjW47wSx0z9TnHTG2LrS3aUDXRZyJq/uR2QdOQC13Um8z8UQve2IlzHOj3e5rS9sJl1byfsEem/v5q4MxSTpgeQ2cwuJe9v7IktzbduLjI9PYnzhdORK1ylaYNyMQMe50L6YAfNeTs7UWtFSGzpaSTy2PLkr+sw9Id1T6MwgrU4nWaF0H/sjVz7RuLBBJ2QdORQpJuxuOBEHQuJkZA46HupvW2LNvsgEdln71BuRiFpd1ElCzYfq2qEt2bITv17Puo3SOcPpyKgu2mcGVhu0/NPaCaJdJWmnNbZ+c5W8cr2s9innfJ4XuD4XEUDHofI90l6LIp1N3fVOq+YsXS7IOnIptQcnWb8mY4sbES5pju5CAQ58INXIKNTNomhz7lRPm4bRZhl3DCAHOJIfH1n+PagDz7Qjsg6cielwlPciTDY15fBICwNLm6nE+e3W2qeQdg48/4CrMuLEY5wMLzpdoJEhH8AeSAZATsRtVnsBT5wunL7ZaaVcZutAPkR03jyAuqgZD/EAWgnra3Dmnntv3GqmOxS1xbDvY0XI4CiLtx6zc+ht32Wlzh9NIpUBM0LXMlwXgubC+mmjcjhd3VAyA0dP7XLf713FwsN7XXjv1NBupXAOc0xhwZ86drlbuTR5g0jmOnJhpQgJSe1fohx+Hb3BIKYHOJkkAFxdbpvrKJqhttZUJeFYB1D5LICLDS6Zwa462xj/7thbwd629KXOH05PzKdwpLpmL9XfwThu14sm5YAeulAcXx69h13mgEtBLuW/YLV39neGHrAMZ5MZjafn5QCZHOYKcZQKBa4E32bWlclT8dfis0dhD8WPmfgF+yt4FwvTbsSUkNYXls0+neEzO03LZAaOy+YVWT5L8Jc4asOTqw0mQnJnaWbxUS3r7IHWizR9HJTtUwr8N8l/r+H7Vj+M1exFgeA9HfCXdXkRYjmuY/UzVPk218UhAJaZSP2m8j+K3u6TRTlSaWOdRdpa52kCyaF0B2krOZPFYpWjXAyUtOtoY/WwmIykPa4tAcGuhZuRQL2+i9S5QArltzO3f3oBLLxQtYx4hBL4y8tDgQPNc5w6xoIds0gVzsIdvGnW1hgYXW6iJGhoIlcwAAt1WNILqB06h3rSLiAQx8dt2h0IaOsfHu9rjUfaI2Aus+caIFAX2hdZxodVDJ1IuSURaQ9p0tEmjU14FOH8VCrH3J8vigM/l5gEml8Qdoe9zLOjdoLgWtqnEFtlxI06mntVknEzoZIGMpzH3z0Ah7GNcZNI+bAc4k1VAkWN08XCgM5jcb/aEjG6ajfuQHND2wW6VumhvK46u3Q7lSnHxs0LhBLg+SiQw+b1haNxRoRgOcSK1s71oVy/9fyQCZ/FQGQnq2kShxoO7W0QGN0W+7JugKF2hx5QtJpsQeAx0lNcC86BNRazTyPU6dV83tC0NrmncntI59u11v+J/mgEcXG3FuvqWhvL+8DhdNOoyNBaIxrBLxewca2X2NnNZDLIINMbdL30XOc7UxjpX6dNuAaRXMu01Q2T3/X+S45oIogEdx3HNAJ8ziDoy0fJwfNa5/nVpLmyEgUwhxAiIvb9pvehX8aLqAha0ulDDre1xLWvjBGloPn08+Y6i0NJWjXzUApweJCRxa9gaaZ6SSdw17a829y3c2N9kuPHXDWCyN51ygaAPMETnBnWjU47gAD9m3ECt9tOulAZyXjzrd80wtaZmkdZ5xdEY9FHTo5PLjudIBs21wRL+Li4/mgXPjbIWh7XSdu0YaCJNNbkEAA2nP+v8lyt77eV9tb7IDPN8oAdJdC0amOdXWscaaJSQ3SCHCot9xWoClDL445wc2KIWGh7XOcwg1uCGVqLSP4gKsEWOa0jmg16DY9B5WPwJ/muoBNDxPV1obCCY5GRtsgB3WP0Emm2yjZIrlR5EIYeUdV+rnd0jdIewvDY2ah5g5Oumlh3bstGuIBC7jF383EaoEtfrBHV6w8HQPmgdtf8A+XbbKzE4mXDzoxQic4uuw5zWsJAGkDSddh3bXJOrXCLsHcelAZ1/Hjp19U1zSGgaXt6s6tVu65wA00NO/wDFt6Va7jYp+mEaWh2u3aRqb1YDSdJA3kAJNBoaSeSejku2gFvBssSt1FulxAIaW0QwgUCe2rITHqW/4RyrkOXcpKSAixoGwFD0KS+Xy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8" descr="data:image/jpeg;base64,/9j/4AAQSkZJRgABAQAAAQABAAD/2wCEAAkGBxQSEhQUExQUFRIVFRQUFBQUFBQUFBUUFBQWFhUUFBQYHCggGBolHBQUITEhJSkrLi4uFx8zODMsNygtLi0BCgoKDg0OFBAPFCwcFBwsLCwsLCwsLCwsLCwsLCwsLCssLCssLCwsLCwsLCwsKywsNywsLCwsLCwrNyssLCwsK//AABEIAMsA+QMBIgACEQEDEQH/xAAcAAACAwEBAQEAAAAAAAAAAAAEBQIDBgEIAAf/xABIEAABBAECAgUHCAcFCAMAAAABAAIDEQQSIQUxBxNBUbMGImFydJPTFCMlNFRxgdIXJDI1QpGSFjNSofBEY3OCg7G0wRVDYv/EABgBAAMBAQAAAAAAAAAAAAAAAAABAgME/8QAHxEBAQACAwACAwAAAAAAAAAAAAECERITMUFRAyFh/9oADAMBAAIRAxEAPwBX0k+X3EcbieVDBlOZExzAxmiI1cTHHdzSebis3+lDi32x/u4PhrvS436YzfXj8CNZIMQGs/Shxb7Y/wB3B8NffpP4t9sf7uD4aywiUhGgttR+k7i32x/u4Phro6TeLfbH+7g+GsyIl8YUFtqh0k8W+2v93B8NSb0i8XP+2P8AdwfDWXDCrYyQgttIekXiw55j/dwfDXW9I3Fftsnu4PhpRDTvv7lL5ID2UnouR03pD4r9tk93j/DUx5f8U+2ye7x/hpRHgFWjEI7EaLkdRdIHE+3Lef8Akh/IjofL7PrfJf8A0RfkWaGOioYB2p6Taejy7z/tT/6IvyKf9us/7U7+mL8izxx9186IBMt/1oY/LnPJ+sv/AKIvyI7+2maBvkP/AKY/yrI47d0XMNkFu/Z67y5zftL/AOmP8qpf5fZo/wBpf/RF+VZ8wqoxIPd+zjI6Q+IdmS8f8kX5EBJ0g8UvbMeP+nB/7jQrsW+xVjh9bn+SWlTI4h8uuJ6QTmSWf93By92gcjpF4pe2ZIP+nB8NCyx0lz8fdKw5kcN6ROK/bX+7g+Gu/pE4r9tk93B8NKxi0FRLFSWj5HX6ROK/bZPdwfDXD0i8V+2ye7g+Gkoj2UTEgcjxvSLxX7bJ7uD4a+d0jcV+2ye7g+Gkj40M9iD213AukPib8rGY/Le5j8iBjmmOEW18rWuFhl8iV6TpeSPJ0fruJ7VjeOxeuEKjzD0pR3xfN9ePwIlljAtn0mM+lcz0yR+BEs2GJot/YBkas6lMY4F0QI0WwMcSIbiWEQyDdM4YE5E3IkOMutx09mwjzA2UYsElGhyKo4KTHFhJTBnDwNyromdwVaTclIiAHJQc1p7V3Ms7JeWHvRaIZiAFdbjoTHLhzTWB9oKhjjkFVywFNXRquSJPRbBYmJvuiJ4UVjxKcsCBsqcykDK/dN8uLakrliASqolBlAdiNEjHDbmkUgPYiYBQCUosXZGKh242/JFxZFc+SYwxgi09DZQ7HQU+PZPetBIzdL52bosEpIW0q3lNJorQEkanSpQ8hVD3ol7UNK1JQryfI+WYntWN47F61XkfydH67ie1Y3jsXrhJpi85dJLfpTL9dngxrPAUtH0lSAcTy+/WzwY1l7JKqMr6KYFYxu6riCNxmbppqUUKYMZsF9FCiRGqRa7G1ExYwUIIuSPsAJkXyx96HdIByROVGSg+oKRhsuW0DqpMZILQ78b0JWKieM4OTTHiApKsWGiE4aE4VFlgNKLoQrWtOyk9NLkLaX03JXwRqM7EyIuJPoLPTzG+a0fFW7LN5Dt+xZ5NMVBkPerYso9qFkCr0lSs7imaUwiyKWZjeQjcXINqpU2NQW2LS6eNG4MwIUcmHtVIJ5GIGRqbTM2KXyBTVQukCDkR06BlUtIv8nvrmJ7VjeOxet15H8nT+u4ntWN47F64SaR5w6SW/SmZ67PAiWdatJ0lfvTL9dngxrOM5qoyvouBHQhBQBMoGqoij4m7IuCKyq8RlhNcTHpVEVS6OgPSuxx1zRcrf5octJTJyQBA5KZdVsh5IkqcKtBXDDYKYGOu5dDRXYkeynHjIcO5OYm32LjIfQi446TkK1ZpXNO6uDNgokKkuxKGZyREMa5kstAZTirSbWQnJtfoWaygVlszGBJWWUa40ha7dTEhCLmxa3Q7o75qWiUUg7eaMjAS0tpWRzEIKw7gkI5J5iS6xR5rL42T3p/wx24KuIsczIqvuSiULSZjNln8hu6KUKsjmgJgmmQ1LcgKK0iXk6f13E9qxvGYvXK8i+T313E9qxvGYvXSTWPN3SW76VzPXZ4ESz8KedJjvpXM/wCJH4ESSYycZUwxmJnA1AY6ZQBaRnTvhMN7plICNh+Ko4RH5qOmbStmpaxcdSi56igPpHoSQFEupfWEAARurooAVbIAoxNrtCRrG45CvAU4nWrDGmTlr5rVMNVjW7ICMI3UcoK5jF9KEBns9mxSKaG1rctoS52MCpsVKy+Vi7JTktLeS2uTjCkj4jg+hRY0mTPteO1WNba+nxCPuUYhSlYmKLdOMCXSlcEo7UY198lURWkZIHt/7pPnxUVdw15DvvV/EYrCr1PjOzhKsoJvktpK8oKKuK/J769ie1Y3jMXrpeRPJ769ie1Y3jMXrtS2jzL0nu+l8wf7yP8A8eJKMMpn0oH6XzfXj8CJKMN26cRkdQhOOHR2QEox3J9whu4WkYVosXzR/kFdpvcqMTNlCTJDVaHz20hJpaXJcm0JKbStPT50hUdZ7VD8VYHehI0mlXtCoa9EY7kyWQWEax9qlm4XzRumQxotWUoxjZW1sgONbarn5K6IKMzUwUZIVIjR00O6gGKTK8qKksyAVoZ4LCVzY470qcrP5cYKWSREfd3p/mQH8EqyI1FjSUvcO5XQPIVV0aKIiAKlRvw6UH700nFtSLHFck4xp9TT3jmtIzpHmMSfLWg4lHSz+apqsVHk/wDXsP2rG8Zi9dryJ5PfXsT2rG8Zi9dqG8eX+lM/TGb68fgRJRhHdNulT98Zvrx+BEk+EU4jI9xQtPwhlb/yWZwRutbwltgfetYwyNi/ah+KS5jtybTDKfpvuSXKyh2fzTqYplyiO2gqv/lAl+XZQuhRtpo3bnWpnK9KUsaQiImjttGyM4prR2LIUrhZXIJrig1yTKjY5iDSYRDtKCxIu1MGq4gXHyUiFCNWJh1gUZlJi5MgivIeh22jJo7Kh1aRh3yJZkuNppJCg8iEpU4Wuf3oXJx2kIqaNCvsKVwnysK+SDbbT3Unj3D7kDnQ2FGlSowzg7dqZ8M/aWfY2k84TLfPmnKMot4o3ZZbOWs4qNlks880ZDFT5O/XsT2rG8Zi9dryF5On9ew/asfxmL16obx5d6VT9MZvrx+BEk2EU36Vz9MZnrx+BGk2C5OJyaPh3YtnwxuloH4lY/g584LWRvppK1jmyD8ZlLthyCTO29KZ5EgKSZk9ckqeKcjwqHPB5blL3SEqxsg/FSvQh05HcuCYuVYV0EG6AMhc4DdN8RxoJbEO9M8MKoinGJyR8QS7FIGyYwlWgW0KelQCsBTJ8AoyqahKgF8zlXqVkjd1XoSNCRypcAQrnhDvQAkjEvnhR84QMj65qVQvyIkte5OZvQl87Apq4AoEomN1b9yEymkbhQgydWx5qVa2f5D9Tb7x/mslxHtWpZvGCspxM7lPIsfVXk2f17D9qxvGYvXy8f8Ak0f17D9qx/GYvYChvHlnpZP0xmevH4EaR4Lt076Wv3xmevH4EaQ4KInJruBC3BanLkDYzf4LMcCFV6f+yacQm1bdi2njnvpZJmE3fLsVDha78mN0j8XB/wASn0/Cn5L+KsZhntC0UeMByChJjWUaPkTMhIU2MdfJOW4ldisbiI0WyyJru5M8Jju1Fx4noREeKVUibX2KUzx0FHjUjYAqiRqm1VhTaUwkovCkoSckEAlKqB3VknNRekaLyqJAFKR3YhpXICuaPuQE8SNMyqlKlUIsg0gJp+9OcpgNpNlw9ymqgWZ9hAAb7KcxIXIXD8VDRocaW4/u2Ky/FBRKd4Ml6m+hJ+Mjt9Cq+Fj6F8mfr+H7Vj+MxewV498mPr+J7VjeMxewlDd5W6XP3xmevH4ESRYKe9Lv74zPXj8CJIsDmhOTZcMHm7dyYxR3t3IXhzaZ+ARMEu+y2cokQADZXRxK2FqJZAmW1TIlNmOjIoVe1lJ6LYVmKr244CtUg1Ggi1oUmhS0KQagONVsbVABXRhMk9KmF0L5A2+UJApqEp2QQGQqty+mKGc5JSTmIWUK50tKp8tpADOUNNKipWWg5oXdySg80oISzJcjZMdyW5MLgpqoX5SBe6lblSm6Ko5qGsM+DTW70qjjrKVXDnaX2iePCx/rtT+E/JX5MfX8P2rH8Zi9hLx75MfX8T2rH8Zi9hKW7yt0u/vjM9ePwIkj4aNwnfS9++Mz14/AjSXhfNCcmzx5PNaO8InEbuleG+3V3J/ix1uto5qaYbEe0pdFJSLjdapFEsKmoRBXMCZJNapBda1WBiAgGKYjUl1AR0hWMCiptcgJL5fL5BPlXIFYoSFAL5WId0SOJXNISPYA46rMCYPaqXHdBg3RKl9I6YJZKDaAhLEEuyo6TK0JkAFI2WzsQElKJsYtOy1WTHSXZLQVnY1xyLIWqziLrb+C45uk+gr7iDaYPuSV8l/kx9fxPasbxmL2EvHnkuf1/D9qx/GYvYals8q9Lp+mc31ovAjSXhjt16O8qvILh0vyjLnxusm0OkeevyGajHHsKY8AbNA2Cx7eBcHieI5cCVsnVwyUzJnIDZnaR5xyKO5btzok1saE2MRw5vnWn8T9lqYcbg903EmoNc55699RsZGJHufc97BwFAE32I+PhvD3R40keMdE+S/GPWZE7HtLHyRuIbqOrzojtY5j7lpM4xv46yeO5MIFqcjheDHKGiEGPqxKZBNORWmV3mu1aT/dDzbs6iaoFfQwYbnR6IHBri0HVI/UC5zGgBvWXtrG9V+OyfOF1UhiRDAnkLcIhlQv89waPneVmIB397v/AH7NhZ57bIXLycYFjW47wSx0z9TnHTG2LrS3aUDXRZyJq/uR2QdOQC13Um8z8UQve2IlzHOj3e5rS9sJl1byfsEem/v5q4MxSTpgeQ2cwuJe9v7IktzbduLjI9PYnzhdORK1ylaYNyMQMe50L6YAfNeTs7UWtFSGzpaSTy2PLkr+sw9Id1T6MwgrU4nWaF0H/sjVz7RuLBBJ2QdORQpJuxuOBEHQuJkZA46HupvW2LNvsgEdln71BuRiFpd1ElCzYfq2qEt2bITv17Puo3SOcPpyKgu2mcGVhu0/NPaCaJdJWmnNbZ+c5W8cr2s9innfJ4XuD4XEUDHofI90l6LIp1N3fVOq+YsXS7IOnIptQcnWb8mY4sbES5pju5CAQ58INXIKNTNomhz7lRPm4bRZhl3DCAHOJIfH1n+PagDz7Qjsg6cielwlPciTDY15fBICwNLm6nE+e3W2qeQdg48/4CrMuLEY5wMLzpdoJEhH8AeSAZATsRtVnsBT5wunL7ZaaVcZutAPkR03jyAuqgZD/EAWgnra3Dmnntv3GqmOxS1xbDvY0XI4CiLtx6zc+ht32Wlzh9NIpUBM0LXMlwXgubC+mmjcjhd3VAyA0dP7XLf713FwsN7XXjv1NBupXAOc0xhwZ86drlbuTR5g0jmOnJhpQgJSe1fohx+Hb3BIKYHOJkkAFxdbpvrKJqhttZUJeFYB1D5LICLDS6Zwa462xj/7thbwd629KXOH05PzKdwpLpmL9XfwThu14sm5YAeulAcXx69h13mgEtBLuW/YLV39neGHrAMZ5MZjafn5QCZHOYKcZQKBa4E32bWlclT8dfis0dhD8WPmfgF+yt4FwvTbsSUkNYXls0+neEzO03LZAaOy+YVWT5L8Jc4asOTqw0mQnJnaWbxUS3r7IHWizR9HJTtUwr8N8l/r+H7Vj+M1exFgeA9HfCXdXkRYjmuY/UzVPk218UhAJaZSP2m8j+K3u6TRTlSaWOdRdpa52kCyaF0B2krOZPFYpWjXAyUtOtoY/WwmIykPa4tAcGuhZuRQL2+i9S5QArltzO3f3oBLLxQtYx4hBL4y8tDgQPNc5w6xoIds0gVzsIdvGnW1hgYXW6iJGhoIlcwAAt1WNILqB06h3rSLiAQx8dt2h0IaOsfHu9rjUfaI2Aus+caIFAX2hdZxodVDJ1IuSURaQ9p0tEmjU14FOH8VCrH3J8vigM/l5gEml8Qdoe9zLOjdoLgWtqnEFtlxI06mntVknEzoZIGMpzH3z0Ah7GNcZNI+bAc4k1VAkWN08XCgM5jcb/aEjG6ajfuQHND2wW6VumhvK46u3Q7lSnHxs0LhBLg+SiQw+b1haNxRoRgOcSK1s71oVy/9fyQCZ/FQGQnq2kShxoO7W0QGN0W+7JugKF2hx5QtJpsQeAx0lNcC86BNRazTyPU6dV83tC0NrmncntI59u11v+J/mgEcXG3FuvqWhvL+8DhdNOoyNBaIxrBLxewca2X2NnNZDLIINMbdL30XOc7UxjpX6dNuAaRXMu01Q2T3/X+S45oIogEdx3HNAJ8ziDoy0fJwfNa5/nVpLmyEgUwhxAiIvb9pvehX8aLqAha0ulDDre1xLWvjBGloPn08+Y6i0NJWjXzUApweJCRxa9gaaZ6SSdw17a829y3c2N9kuPHXDWCyN51ygaAPMETnBnWjU47gAD9m3ECt9tOulAZyXjzrd80wtaZmkdZ5xdEY9FHTo5PLjudIBs21wRL+Li4/mgXPjbIWh7XSdu0YaCJNNbkEAA2nP+v8lyt77eV9tb7IDPN8oAdJdC0amOdXWscaaJSQ3SCHCot9xWoClDL445wc2KIWGh7XOcwg1uCGVqLSP4gKsEWOa0jmg16DY9B5WPwJ/muoBNDxPV1obCCY5GRtsgB3WP0Emm2yjZIrlR5EIYeUdV+rnd0jdIewvDY2ah5g5Oumlh3bstGuIBC7jF383EaoEtfrBHV6w8HQPmgdtf8A+XbbKzE4mXDzoxQic4uuw5zWsJAGkDSddh3bXJOrXCLsHcelAZ1/Hjp19U1zSGgaXt6s6tVu65wA00NO/wDFt6Va7jYp+mEaWh2u3aRqb1YDSdJA3kAJNBoaSeSejku2gFvBssSt1FulxAIaW0QwgUCe2rITHqW/4RyrkOXcpKSAixoGwFD0KS+Xy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10" descr="data:image/jpeg;base64,/9j/4AAQSkZJRgABAQAAAQABAAD/2wCEAAkGBxQSEhQUExQUFRIVFRQUFBQUFBQUFBUUFBQWFhUUFBQYHCggGBolHBQUITEhJSkrLi4uFx8zODMsNygtLi0BCgoKDg0OFBAPFCwcFBwsLCwsLCwsLCwsLCwsLCwsLCssLCssLCwsLCwsLCwsKywsNywsLCwsLCwrNyssLCwsK//AABEIAMsA+QMBIgACEQEDEQH/xAAcAAACAwEBAQEAAAAAAAAAAAAEBQIDBgEIAAf/xABIEAABBAECAgUHCAcFCAMAAAABAAIDEQQSIQUxBxNBUbMGImFydJPTFCMlNFRxgdIXJDI1QpGSFjNSofBEY3OCg7G0wRVDYv/EABgBAAMBAQAAAAAAAAAAAAAAAAABAgME/8QAHxEBAQACAwACAwAAAAAAAAAAAAECERITMUFRAyFh/9oADAMBAAIRAxEAPwBX0k+X3EcbieVDBlOZExzAxmiI1cTHHdzSebis3+lDi32x/u4PhrvS436YzfXj8CNZIMQGs/Shxb7Y/wB3B8NffpP4t9sf7uD4aywiUhGgttR+k7i32x/u4Phro6TeLfbH+7g+GsyIl8YUFtqh0k8W+2v93B8NSb0i8XP+2P8AdwfDWXDCrYyQgttIekXiw55j/dwfDXW9I3Fftsnu4PhpRDTvv7lL5ID2UnouR03pD4r9tk93j/DUx5f8U+2ye7x/hpRHgFWjEI7EaLkdRdIHE+3Lef8Akh/IjofL7PrfJf8A0RfkWaGOioYB2p6Taejy7z/tT/6IvyKf9us/7U7+mL8izxx9186IBMt/1oY/LnPJ+sv/AKIvyI7+2maBvkP/AKY/yrI47d0XMNkFu/Z67y5zftL/AOmP8qpf5fZo/wBpf/RF+VZ8wqoxIPd+zjI6Q+IdmS8f8kX5EBJ0g8UvbMeP+nB/7jQrsW+xVjh9bn+SWlTI4h8uuJ6QTmSWf93By92gcjpF4pe2ZIP+nB8NCyx0lz8fdKw5kcN6ROK/bX+7g+Gu/pE4r9tk93B8NKxi0FRLFSWj5HX6ROK/bZPdwfDXD0i8V+2ye7g+Gkoj2UTEgcjxvSLxX7bJ7uD4a+d0jcV+2ye7g+Gkj40M9iD213AukPib8rGY/Le5j8iBjmmOEW18rWuFhl8iV6TpeSPJ0fruJ7VjeOxeuEKjzD0pR3xfN9ePwIlljAtn0mM+lcz0yR+BEs2GJot/YBkas6lMY4F0QI0WwMcSIbiWEQyDdM4YE5E3IkOMutx09mwjzA2UYsElGhyKo4KTHFhJTBnDwNyromdwVaTclIiAHJQc1p7V3Ms7JeWHvRaIZiAFdbjoTHLhzTWB9oKhjjkFVywFNXRquSJPRbBYmJvuiJ4UVjxKcsCBsqcykDK/dN8uLakrliASqolBlAdiNEjHDbmkUgPYiYBQCUosXZGKh242/JFxZFc+SYwxgi09DZQ7HQU+PZPetBIzdL52bosEpIW0q3lNJorQEkanSpQ8hVD3ol7UNK1JQryfI+WYntWN47F61XkfydH67ie1Y3jsXrhJpi85dJLfpTL9dngxrPAUtH0lSAcTy+/WzwY1l7JKqMr6KYFYxu6riCNxmbppqUUKYMZsF9FCiRGqRa7G1ExYwUIIuSPsAJkXyx96HdIByROVGSg+oKRhsuW0DqpMZILQ78b0JWKieM4OTTHiApKsWGiE4aE4VFlgNKLoQrWtOyk9NLkLaX03JXwRqM7EyIuJPoLPTzG+a0fFW7LN5Dt+xZ5NMVBkPerYso9qFkCr0lSs7imaUwiyKWZjeQjcXINqpU2NQW2LS6eNG4MwIUcmHtVIJ5GIGRqbTM2KXyBTVQukCDkR06BlUtIv8nvrmJ7VjeOxet15H8nT+u4ntWN47F64SaR5w6SW/SmZ67PAiWdatJ0lfvTL9dngxrOM5qoyvouBHQhBQBMoGqoij4m7IuCKyq8RlhNcTHpVEVS6OgPSuxx1zRcrf5octJTJyQBA5KZdVsh5IkqcKtBXDDYKYGOu5dDRXYkeynHjIcO5OYm32LjIfQi446TkK1ZpXNO6uDNgokKkuxKGZyREMa5kstAZTirSbWQnJtfoWaygVlszGBJWWUa40ha7dTEhCLmxa3Q7o75qWiUUg7eaMjAS0tpWRzEIKw7gkI5J5iS6xR5rL42T3p/wx24KuIsczIqvuSiULSZjNln8hu6KUKsjmgJgmmQ1LcgKK0iXk6f13E9qxvGYvXK8i+T313E9qxvGYvXSTWPN3SW76VzPXZ4ESz8KedJjvpXM/wCJH4ESSYycZUwxmJnA1AY6ZQBaRnTvhMN7plICNh+Ko4RH5qOmbStmpaxcdSi56igPpHoSQFEupfWEAARurooAVbIAoxNrtCRrG45CvAU4nWrDGmTlr5rVMNVjW7ICMI3UcoK5jF9KEBns9mxSKaG1rctoS52MCpsVKy+Vi7JTktLeS2uTjCkj4jg+hRY0mTPteO1WNba+nxCPuUYhSlYmKLdOMCXSlcEo7UY198lURWkZIHt/7pPnxUVdw15DvvV/EYrCr1PjOzhKsoJvktpK8oKKuK/J769ie1Y3jMXrpeRPJ769ie1Y3jMXrtS2jzL0nu+l8wf7yP8A8eJKMMpn0oH6XzfXj8CJKMN26cRkdQhOOHR2QEox3J9whu4WkYVosXzR/kFdpvcqMTNlCTJDVaHz20hJpaXJcm0JKbStPT50hUdZ7VD8VYHehI0mlXtCoa9EY7kyWQWEax9qlm4XzRumQxotWUoxjZW1sgONbarn5K6IKMzUwUZIVIjR00O6gGKTK8qKksyAVoZ4LCVzY470qcrP5cYKWSREfd3p/mQH8EqyI1FjSUvcO5XQPIVV0aKIiAKlRvw6UH700nFtSLHFck4xp9TT3jmtIzpHmMSfLWg4lHSz+apqsVHk/wDXsP2rG8Zi9dryJ5PfXsT2rG8Zi9dqG8eX+lM/TGb68fgRJRhHdNulT98Zvrx+BEk+EU4jI9xQtPwhlb/yWZwRutbwltgfetYwyNi/ah+KS5jtybTDKfpvuSXKyh2fzTqYplyiO2gqv/lAl+XZQuhRtpo3bnWpnK9KUsaQiImjttGyM4prR2LIUrhZXIJrig1yTKjY5iDSYRDtKCxIu1MGq4gXHyUiFCNWJh1gUZlJi5MgivIeh22jJo7Kh1aRh3yJZkuNppJCg8iEpU4Wuf3oXJx2kIqaNCvsKVwnysK+SDbbT3Unj3D7kDnQ2FGlSowzg7dqZ8M/aWfY2k84TLfPmnKMot4o3ZZbOWs4qNlks880ZDFT5O/XsT2rG8Zi9dryF5On9ew/asfxmL16obx5d6VT9MZvrx+BEk2EU36Vz9MZnrx+BGk2C5OJyaPh3YtnwxuloH4lY/g584LWRvppK1jmyD8ZlLthyCTO29KZ5EgKSZk9ckqeKcjwqHPB5blL3SEqxsg/FSvQh05HcuCYuVYV0EG6AMhc4DdN8RxoJbEO9M8MKoinGJyR8QS7FIGyYwlWgW0KelQCsBTJ8AoyqahKgF8zlXqVkjd1XoSNCRypcAQrnhDvQAkjEvnhR84QMj65qVQvyIkte5OZvQl87Apq4AoEomN1b9yEymkbhQgydWx5qVa2f5D9Tb7x/mslxHtWpZvGCspxM7lPIsfVXk2f17D9qxvGYvXy8f8Ak0f17D9qx/GYvYChvHlnpZP0xmevH4EaR4Lt076Wv3xmevH4EaQ4KInJruBC3BanLkDYzf4LMcCFV6f+yacQm1bdi2njnvpZJmE3fLsVDha78mN0j8XB/wASn0/Cn5L+KsZhntC0UeMByChJjWUaPkTMhIU2MdfJOW4ldisbiI0WyyJru5M8Jju1Fx4noREeKVUibX2KUzx0FHjUjYAqiRqm1VhTaUwkovCkoSckEAlKqB3VknNRekaLyqJAFKR3YhpXICuaPuQE8SNMyqlKlUIsg0gJp+9OcpgNpNlw9ymqgWZ9hAAb7KcxIXIXD8VDRocaW4/u2Ky/FBRKd4Ml6m+hJ+Mjt9Cq+Fj6F8mfr+H7Vj+MxewV498mPr+J7VjeMxewlDd5W6XP3xmevH4ESRYKe9Lv74zPXj8CJIsDmhOTZcMHm7dyYxR3t3IXhzaZ+ARMEu+y2cokQADZXRxK2FqJZAmW1TIlNmOjIoVe1lJ6LYVmKr244CtUg1Ggi1oUmhS0KQagONVsbVABXRhMk9KmF0L5A2+UJApqEp2QQGQqty+mKGc5JSTmIWUK50tKp8tpADOUNNKipWWg5oXdySg80oISzJcjZMdyW5MLgpqoX5SBe6lblSm6Ko5qGsM+DTW70qjjrKVXDnaX2iePCx/rtT+E/JX5MfX8P2rH8Zi9hLx75MfX8T2rH8Zi9hKW7yt0u/vjM9ePwIkj4aNwnfS9++Mz14/AjSXhfNCcmzx5PNaO8InEbuleG+3V3J/ix1uto5qaYbEe0pdFJSLjdapFEsKmoRBXMCZJNapBda1WBiAgGKYjUl1AR0hWMCiptcgJL5fL5BPlXIFYoSFAL5WId0SOJXNISPYA46rMCYPaqXHdBg3RKl9I6YJZKDaAhLEEuyo6TK0JkAFI2WzsQElKJsYtOy1WTHSXZLQVnY1xyLIWqziLrb+C45uk+gr7iDaYPuSV8l/kx9fxPasbxmL2EvHnkuf1/D9qx/GYvYals8q9Lp+mc31ovAjSXhjt16O8qvILh0vyjLnxusm0OkeevyGajHHsKY8AbNA2Cx7eBcHieI5cCVsnVwyUzJnIDZnaR5xyKO5btzok1saE2MRw5vnWn8T9lqYcbg903EmoNc55699RsZGJHufc97BwFAE32I+PhvD3R40keMdE+S/GPWZE7HtLHyRuIbqOrzojtY5j7lpM4xv46yeO5MIFqcjheDHKGiEGPqxKZBNORWmV3mu1aT/dDzbs6iaoFfQwYbnR6IHBri0HVI/UC5zGgBvWXtrG9V+OyfOF1UhiRDAnkLcIhlQv89waPneVmIB397v/AH7NhZ57bIXLycYFjW47wSx0z9TnHTG2LrS3aUDXRZyJq/uR2QdOQC13Um8z8UQve2IlzHOj3e5rS9sJl1byfsEem/v5q4MxSTpgeQ2cwuJe9v7IktzbduLjI9PYnzhdORK1ylaYNyMQMe50L6YAfNeTs7UWtFSGzpaSTy2PLkr+sw9Id1T6MwgrU4nWaF0H/sjVz7RuLBBJ2QdORQpJuxuOBEHQuJkZA46HupvW2LNvsgEdln71BuRiFpd1ElCzYfq2qEt2bITv17Puo3SOcPpyKgu2mcGVhu0/NPaCaJdJWmnNbZ+c5W8cr2s9innfJ4XuD4XEUDHofI90l6LIp1N3fVOq+YsXS7IOnIptQcnWb8mY4sbES5pju5CAQ58INXIKNTNomhz7lRPm4bRZhl3DCAHOJIfH1n+PagDz7Qjsg6cielwlPciTDY15fBICwNLm6nE+e3W2qeQdg48/4CrMuLEY5wMLzpdoJEhH8AeSAZATsRtVnsBT5wunL7ZaaVcZutAPkR03jyAuqgZD/EAWgnra3Dmnntv3GqmOxS1xbDvY0XI4CiLtx6zc+ht32Wlzh9NIpUBM0LXMlwXgubC+mmjcjhd3VAyA0dP7XLf713FwsN7XXjv1NBupXAOc0xhwZ86drlbuTR5g0jmOnJhpQgJSe1fohx+Hb3BIKYHOJkkAFxdbpvrKJqhttZUJeFYB1D5LICLDS6Zwa462xj/7thbwd629KXOH05PzKdwpLpmL9XfwThu14sm5YAeulAcXx69h13mgEtBLuW/YLV39neGHrAMZ5MZjafn5QCZHOYKcZQKBa4E32bWlclT8dfis0dhD8WPmfgF+yt4FwvTbsSUkNYXls0+neEzO03LZAaOy+YVWT5L8Jc4asOTqw0mQnJnaWbxUS3r7IHWizR9HJTtUwr8N8l/r+H7Vj+M1exFgeA9HfCXdXkRYjmuY/UzVPk218UhAJaZSP2m8j+K3u6TRTlSaWOdRdpa52kCyaF0B2krOZPFYpWjXAyUtOtoY/WwmIykPa4tAcGuhZuRQL2+i9S5QArltzO3f3oBLLxQtYx4hBL4y8tDgQPNc5w6xoIds0gVzsIdvGnW1hgYXW6iJGhoIlcwAAt1WNILqB06h3rSLiAQx8dt2h0IaOsfHu9rjUfaI2Aus+caIFAX2hdZxodVDJ1IuSURaQ9p0tEmjU14FOH8VCrH3J8vigM/l5gEml8Qdoe9zLOjdoLgWtqnEFtlxI06mntVknEzoZIGMpzH3z0Ah7GNcZNI+bAc4k1VAkWN08XCgM5jcb/aEjG6ajfuQHND2wW6VumhvK46u3Q7lSnHxs0LhBLg+SiQw+b1haNxRoRgOcSK1s71oVy/9fyQCZ/FQGQnq2kShxoO7W0QGN0W+7JugKF2hx5QtJpsQeAx0lNcC86BNRazTyPU6dV83tC0NrmncntI59u11v+J/mgEcXG3FuvqWhvL+8DhdNOoyNBaIxrBLxewca2X2NnNZDLIINMbdL30XOc7UxjpX6dNuAaRXMu01Q2T3/X+S45oIogEdx3HNAJ8ziDoy0fJwfNa5/nVpLmyEgUwhxAiIvb9pvehX8aLqAha0ulDDre1xLWvjBGloPn08+Y6i0NJWjXzUApweJCRxa9gaaZ6SSdw17a829y3c2N9kuPHXDWCyN51ygaAPMETnBnWjU47gAD9m3ECt9tOulAZyXjzrd80wtaZmkdZ5xdEY9FHTo5PLjudIBs21wRL+Li4/mgXPjbIWh7XSdu0YaCJNNbkEAA2nP+v8lyt77eV9tb7IDPN8oAdJdC0amOdXWscaaJSQ3SCHCot9xWoClDL445wc2KIWGh7XOcwg1uCGVqLSP4gKsEWOa0jmg16DY9B5WPwJ/muoBNDxPV1obCCY5GRtsgB3WP0Emm2yjZIrlR5EIYeUdV+rnd0jdIewvDY2ah5g5Oumlh3bstGuIBC7jF383EaoEtfrBHV6w8HQPmgdtf8A+XbbKzE4mXDzoxQic4uuw5zWsJAGkDSddh3bXJOrXCLsHcelAZ1/Hjp19U1zSGgaXt6s6tVu65wA00NO/wDFt6Va7jYp+mEaWh2u3aRqb1YDSdJA3kAJNBoaSeSejku2gFvBssSt1FulxAIaW0QwgUCe2rITHqW/4RyrkOXcpKSAixoGwFD0KS+XyA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12" descr="data:image/jpeg;base64,/9j/4AAQSkZJRgABAQAAAQABAAD/2wCEAAkGBxQSEhQUExQUFRIVFRQUFBQUFBQUFBUUFBQWFhUUFBQYHCggGBolHBQUITEhJSkrLi4uFx8zODMsNygtLi0BCgoKDg0OFBAPFCwcFBwsLCwsLCwsLCwsLCwsLCwsLCssLCssLCwsLCwsLCwsKywsNywsLCwsLCwrNyssLCwsK//AABEIAMsA+QMBIgACEQEDEQH/xAAcAAACAwEBAQEAAAAAAAAAAAAEBQIDBgEIAAf/xABIEAABBAECAgUHCAcFCAMAAAABAAIDEQQSIQUxBxNBUbMGImFydJPTFCMlNFRxgdIXJDI1QpGSFjNSofBEY3OCg7G0wRVDYv/EABgBAAMBAQAAAAAAAAAAAAAAAAABAgME/8QAHxEBAQACAwACAwAAAAAAAAAAAAECERITMUFRAyFh/9oADAMBAAIRAxEAPwBX0k+X3EcbieVDBlOZExzAxmiI1cTHHdzSebis3+lDi32x/u4PhrvS436YzfXj8CNZIMQGs/Shxb7Y/wB3B8NffpP4t9sf7uD4aywiUhGgttR+k7i32x/u4Phro6TeLfbH+7g+GsyIl8YUFtqh0k8W+2v93B8NSb0i8XP+2P8AdwfDWXDCrYyQgttIekXiw55j/dwfDXW9I3Fftsnu4PhpRDTvv7lL5ID2UnouR03pD4r9tk93j/DUx5f8U+2ye7x/hpRHgFWjEI7EaLkdRdIHE+3Lef8Akh/IjofL7PrfJf8A0RfkWaGOioYB2p6Taejy7z/tT/6IvyKf9us/7U7+mL8izxx9186IBMt/1oY/LnPJ+sv/AKIvyI7+2maBvkP/AKY/yrI47d0XMNkFu/Z67y5zftL/AOmP8qpf5fZo/wBpf/RF+VZ8wqoxIPd+zjI6Q+IdmS8f8kX5EBJ0g8UvbMeP+nB/7jQrsW+xVjh9bn+SWlTI4h8uuJ6QTmSWf93By92gcjpF4pe2ZIP+nB8NCyx0lz8fdKw5kcN6ROK/bX+7g+Gu/pE4r9tk93B8NKxi0FRLFSWj5HX6ROK/bZPdwfDXD0i8V+2ye7g+Gkoj2UTEgcjxvSLxX7bJ7uD4a+d0jcV+2ye7g+Gkj40M9iD213AukPib8rGY/Le5j8iBjmmOEW18rWuFhl8iV6TpeSPJ0fruJ7VjeOxeuEKjzD0pR3xfN9ePwIlljAtn0mM+lcz0yR+BEs2GJot/YBkas6lMY4F0QI0WwMcSIbiWEQyDdM4YE5E3IkOMutx09mwjzA2UYsElGhyKo4KTHFhJTBnDwNyromdwVaTclIiAHJQc1p7V3Ms7JeWHvRaIZiAFdbjoTHLhzTWB9oKhjjkFVywFNXRquSJPRbBYmJvuiJ4UVjxKcsCBsqcykDK/dN8uLakrliASqolBlAdiNEjHDbmkUgPYiYBQCUosXZGKh242/JFxZFc+SYwxgi09DZQ7HQU+PZPetBIzdL52bosEpIW0q3lNJorQEkanSpQ8hVD3ol7UNK1JQryfI+WYntWN47F61XkfydH67ie1Y3jsXrhJpi85dJLfpTL9dngxrPAUtH0lSAcTy+/WzwY1l7JKqMr6KYFYxu6riCNxmbppqUUKYMZsF9FCiRGqRa7G1ExYwUIIuSPsAJkXyx96HdIByROVGSg+oKRhsuW0DqpMZILQ78b0JWKieM4OTTHiApKsWGiE4aE4VFlgNKLoQrWtOyk9NLkLaX03JXwRqM7EyIuJPoLPTzG+a0fFW7LN5Dt+xZ5NMVBkPerYso9qFkCr0lSs7imaUwiyKWZjeQjcXINqpU2NQW2LS6eNG4MwIUcmHtVIJ5GIGRqbTM2KXyBTVQukCDkR06BlUtIv8nvrmJ7VjeOxet15H8nT+u4ntWN47F64SaR5w6SW/SmZ67PAiWdatJ0lfvTL9dngxrOM5qoyvouBHQhBQBMoGqoij4m7IuCKyq8RlhNcTHpVEVS6OgPSuxx1zRcrf5octJTJyQBA5KZdVsh5IkqcKtBXDDYKYGOu5dDRXYkeynHjIcO5OYm32LjIfQi446TkK1ZpXNO6uDNgokKkuxKGZyREMa5kstAZTirSbWQnJtfoWaygVlszGBJWWUa40ha7dTEhCLmxa3Q7o75qWiUUg7eaMjAS0tpWRzEIKw7gkI5J5iS6xR5rL42T3p/wx24KuIsczIqvuSiULSZjNln8hu6KUKsjmgJgmmQ1LcgKK0iXk6f13E9qxvGYvXK8i+T313E9qxvGYvXSTWPN3SW76VzPXZ4ESz8KedJjvpXM/wCJH4ESSYycZUwxmJnA1AY6ZQBaRnTvhMN7plICNh+Ko4RH5qOmbStmpaxcdSi56igPpHoSQFEupfWEAARurooAVbIAoxNrtCRrG45CvAU4nWrDGmTlr5rVMNVjW7ICMI3UcoK5jF9KEBns9mxSKaG1rctoS52MCpsVKy+Vi7JTktLeS2uTjCkj4jg+hRY0mTPteO1WNba+nxCPuUYhSlYmKLdOMCXSlcEo7UY198lURWkZIHt/7pPnxUVdw15DvvV/EYrCr1PjOzhKsoJvktpK8oKKuK/J769ie1Y3jMXrpeRPJ769ie1Y3jMXrtS2jzL0nu+l8wf7yP8A8eJKMMpn0oH6XzfXj8CJKMN26cRkdQhOOHR2QEox3J9whu4WkYVosXzR/kFdpvcqMTNlCTJDVaHz20hJpaXJcm0JKbStPT50hUdZ7VD8VYHehI0mlXtCoa9EY7kyWQWEax9qlm4XzRumQxotWUoxjZW1sgONbarn5K6IKMzUwUZIVIjR00O6gGKTK8qKksyAVoZ4LCVzY470qcrP5cYKWSREfd3p/mQH8EqyI1FjSUvcO5XQPIVV0aKIiAKlRvw6UH700nFtSLHFck4xp9TT3jmtIzpHmMSfLWg4lHSz+apqsVHk/wDXsP2rG8Zi9dryJ5PfXsT2rG8Zi9dqG8eX+lM/TGb68fgRJRhHdNulT98Zvrx+BEk+EU4jI9xQtPwhlb/yWZwRutbwltgfetYwyNi/ah+KS5jtybTDKfpvuSXKyh2fzTqYplyiO2gqv/lAl+XZQuhRtpo3bnWpnK9KUsaQiImjttGyM4prR2LIUrhZXIJrig1yTKjY5iDSYRDtKCxIu1MGq4gXHyUiFCNWJh1gUZlJi5MgivIeh22jJo7Kh1aRh3yJZkuNppJCg8iEpU4Wuf3oXJx2kIqaNCvsKVwnysK+SDbbT3Unj3D7kDnQ2FGlSowzg7dqZ8M/aWfY2k84TLfPmnKMot4o3ZZbOWs4qNlks880ZDFT5O/XsT2rG8Zi9dryF5On9ew/asfxmL16obx5d6VT9MZvrx+BEk2EU36Vz9MZnrx+BGk2C5OJyaPh3YtnwxuloH4lY/g584LWRvppK1jmyD8ZlLthyCTO29KZ5EgKSZk9ckqeKcjwqHPB5blL3SEqxsg/FSvQh05HcuCYuVYV0EG6AMhc4DdN8RxoJbEO9M8MKoinGJyR8QS7FIGyYwlWgW0KelQCsBTJ8AoyqahKgF8zlXqVkjd1XoSNCRypcAQrnhDvQAkjEvnhR84QMj65qVQvyIkte5OZvQl87Apq4AoEomN1b9yEymkbhQgydWx5qVa2f5D9Tb7x/mslxHtWpZvGCspxM7lPIsfVXk2f17D9qxvGYvXy8f8Ak0f17D9qx/GYvYChvHlnpZP0xmevH4EaR4Lt076Wv3xmevH4EaQ4KInJruBC3BanLkDYzf4LMcCFV6f+yacQm1bdi2njnvpZJmE3fLsVDha78mN0j8XB/wASn0/Cn5L+KsZhntC0UeMByChJjWUaPkTMhIU2MdfJOW4ldisbiI0WyyJru5M8Jju1Fx4noREeKVUibX2KUzx0FHjUjYAqiRqm1VhTaUwkovCkoSckEAlKqB3VknNRekaLyqJAFKR3YhpXICuaPuQE8SNMyqlKlUIsg0gJp+9OcpgNpNlw9ymqgWZ9hAAb7KcxIXIXD8VDRocaW4/u2Ky/FBRKd4Ml6m+hJ+Mjt9Cq+Fj6F8mfr+H7Vj+MxewV498mPr+J7VjeMxewlDd5W6XP3xmevH4ESRYKe9Lv74zPXj8CJIsDmhOTZcMHm7dyYxR3t3IXhzaZ+ARMEu+y2cokQADZXRxK2FqJZAmW1TIlNmOjIoVe1lJ6LYVmKr244CtUg1Ggi1oUmhS0KQagONVsbVABXRhMk9KmF0L5A2+UJApqEp2QQGQqty+mKGc5JSTmIWUK50tKp8tpADOUNNKipWWg5oXdySg80oISzJcjZMdyW5MLgpqoX5SBe6lblSm6Ko5qGsM+DTW70qjjrKVXDnaX2iePCx/rtT+E/JX5MfX8P2rH8Zi9hLx75MfX8T2rH8Zi9hKW7yt0u/vjM9ePwIkj4aNwnfS9++Mz14/AjSXhfNCcmzx5PNaO8InEbuleG+3V3J/ix1uto5qaYbEe0pdFJSLjdapFEsKmoRBXMCZJNapBda1WBiAgGKYjUl1AR0hWMCiptcgJL5fL5BPlXIFYoSFAL5WId0SOJXNISPYA46rMCYPaqXHdBg3RKl9I6YJZKDaAhLEEuyo6TK0JkAFI2WzsQElKJsYtOy1WTHSXZLQVnY1xyLIWqziLrb+C45uk+gr7iDaYPuSV8l/kx9fxPasbxmL2EvHnkuf1/D9qx/GYvYals8q9Lp+mc31ovAjSXhjt16O8qvILh0vyjLnxusm0OkeevyGajHHsKY8AbNA2Cx7eBcHieI5cCVsnVwyUzJnIDZnaR5xyKO5btzok1saE2MRw5vnWn8T9lqYcbg903EmoNc55699RsZGJHufc97BwFAE32I+PhvD3R40keMdE+S/GPWZE7HtLHyRuIbqOrzojtY5j7lpM4xv46yeO5MIFqcjheDHKGiEGPqxKZBNORWmV3mu1aT/dDzbs6iaoFfQwYbnR6IHBri0HVI/UC5zGgBvWXtrG9V+OyfOF1UhiRDAnkLcIhlQv89waPneVmIB397v/AH7NhZ57bIXLycYFjW47wSx0z9TnHTG2LrS3aUDXRZyJq/uR2QdOQC13Um8z8UQve2IlzHOj3e5rS9sJl1byfsEem/v5q4MxSTpgeQ2cwuJe9v7IktzbduLjI9PYnzhdORK1ylaYNyMQMe50L6YAfNeTs7UWtFSGzpaSTy2PLkr+sw9Id1T6MwgrU4nWaF0H/sjVz7RuLBBJ2QdORQpJuxuOBEHQuJkZA46HupvW2LNvsgEdln71BuRiFpd1ElCzYfq2qEt2bITv17Puo3SOcPpyKgu2mcGVhu0/NPaCaJdJWmnNbZ+c5W8cr2s9innfJ4XuD4XEUDHofI90l6LIp1N3fVOq+YsXS7IOnIptQcnWb8mY4sbES5pju5CAQ58INXIKNTNomhz7lRPm4bRZhl3DCAHOJIfH1n+PagDz7Qjsg6cielwlPciTDY15fBICwNLm6nE+e3W2qeQdg48/4CrMuLEY5wMLzpdoJEhH8AeSAZATsRtVnsBT5wunL7ZaaVcZutAPkR03jyAuqgZD/EAWgnra3Dmnntv3GqmOxS1xbDvY0XI4CiLtx6zc+ht32Wlzh9NIpUBM0LXMlwXgubC+mmjcjhd3VAyA0dP7XLf713FwsN7XXjv1NBupXAOc0xhwZ86drlbuTR5g0jmOnJhpQgJSe1fohx+Hb3BIKYHOJkkAFxdbpvrKJqhttZUJeFYB1D5LICLDS6Zwa462xj/7thbwd629KXOH05PzKdwpLpmL9XfwThu14sm5YAeulAcXx69h13mgEtBLuW/YLV39neGHrAMZ5MZjafn5QCZHOYKcZQKBa4E32bWlclT8dfis0dhD8WPmfgF+yt4FwvTbsSUkNYXls0+neEzO03LZAaOy+YVWT5L8Jc4asOTqw0mQnJnaWbxUS3r7IHWizR9HJTtUwr8N8l/r+H7Vj+M1exFgeA9HfCXdXkRYjmuY/UzVPk218UhAJaZSP2m8j+K3u6TRTlSaWOdRdpa52kCyaF0B2krOZPFYpWjXAyUtOtoY/WwmIykPa4tAcGuhZuRQL2+i9S5QArltzO3f3oBLLxQtYx4hBL4y8tDgQPNc5w6xoIds0gVzsIdvGnW1hgYXW6iJGhoIlcwAAt1WNILqB06h3rSLiAQx8dt2h0IaOsfHu9rjUfaI2Aus+caIFAX2hdZxodVDJ1IuSURaQ9p0tEmjU14FOH8VCrH3J8vigM/l5gEml8Qdoe9zLOjdoLgWtqnEFtlxI06mntVknEzoZIGMpzH3z0Ah7GNcZNI+bAc4k1VAkWN08XCgM5jcb/aEjG6ajfuQHND2wW6VumhvK46u3Q7lSnHxs0LhBLg+SiQw+b1haNxRoRgOcSK1s71oVy/9fyQCZ/FQGQnq2kShxoO7W0QGN0W+7JugKF2hx5QtJpsQeAx0lNcC86BNRazTyPU6dV83tC0NrmncntI59u11v+J/mgEcXG3FuvqWhvL+8DhdNOoyNBaIxrBLxewca2X2NnNZDLIINMbdL30XOc7UxjpX6dNuAaRXMu01Q2T3/X+S45oIogEdx3HNAJ8ziDoy0fJwfNa5/nVpLmyEgUwhxAiIvb9pvehX8aLqAha0ulDDre1xLWvjBGloPn08+Y6i0NJWjXzUApweJCRxa9gaaZ6SSdw17a829y3c2N9kuPHXDWCyN51ygaAPMETnBnWjU47gAD9m3ECt9tOulAZyXjzrd80wtaZmkdZ5xdEY9FHTo5PLjudIBs21wRL+Li4/mgXPjbIWh7XSdu0YaCJNNbkEAA2nP+v8lyt77eV9tb7IDPN8oAdJdC0amOdXWscaaJSQ3SCHCot9xWoClDL445wc2KIWGh7XOcwg1uCGVqLSP4gKsEWOa0jmg16DY9B5WPwJ/muoBNDxPV1obCCY5GRtsgB3WP0Emm2yjZIrlR5EIYeUdV+rnd0jdIewvDY2ah5g5Oumlh3bstGuIBC7jF383EaoEtfrBHV6w8HQPmgdtf8A+XbbKzE4mXDzoxQic4uuw5zWsJAGkDSddh3bXJOrXCLsHcelAZ1/Hjp19U1zSGgaXt6s6tVu65wA00NO/wDFt6Va7jYp+mEaWh2u3aRqb1YDSdJA3kAJNBoaSeSejku2gFvBssSt1FulxAIaW0QwgUCe2rITHqW/4RyrkOXcpKSAixoGwFD0KS+XyA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14" descr="data:image/jpeg;base64,/9j/4AAQSkZJRgABAQAAAQABAAD/2wCEAAkGBxQSEhQUExQUFRIVFRQUFBQUFBQUFBUUFBQWFhUUFBQYHCggGBolHBQUITEhJSkrLi4uFx8zODMsNygtLi0BCgoKDg0OFBAPFCwcFBwsLCwsLCwsLCwsLCwsLCwsLCssLCssLCwsLCwsLCwsKywsNywsLCwsLCwrNyssLCwsK//AABEIAMsA+QMBIgACEQEDEQH/xAAcAAACAwEBAQEAAAAAAAAAAAAEBQIDBgEIAAf/xABIEAABBAECAgUHCAcFCAMAAAABAAIDEQQSIQUxBxNBUbMGImFydJPTFCMlNFRxgdIXJDI1QpGSFjNSofBEY3OCg7G0wRVDYv/EABgBAAMBAQAAAAAAAAAAAAAAAAABAgME/8QAHxEBAQACAwACAwAAAAAAAAAAAAECERITMUFRAyFh/9oADAMBAAIRAxEAPwBX0k+X3EcbieVDBlOZExzAxmiI1cTHHdzSebis3+lDi32x/u4PhrvS436YzfXj8CNZIMQGs/Shxb7Y/wB3B8NffpP4t9sf7uD4aywiUhGgttR+k7i32x/u4Phro6TeLfbH+7g+GsyIl8YUFtqh0k8W+2v93B8NSb0i8XP+2P8AdwfDWXDCrYyQgttIekXiw55j/dwfDXW9I3Fftsnu4PhpRDTvv7lL5ID2UnouR03pD4r9tk93j/DUx5f8U+2ye7x/hpRHgFWjEI7EaLkdRdIHE+3Lef8Akh/IjofL7PrfJf8A0RfkWaGOioYB2p6Taejy7z/tT/6IvyKf9us/7U7+mL8izxx9186IBMt/1oY/LnPJ+sv/AKIvyI7+2maBvkP/AKY/yrI47d0XMNkFu/Z67y5zftL/AOmP8qpf5fZo/wBpf/RF+VZ8wqoxIPd+zjI6Q+IdmS8f8kX5EBJ0g8UvbMeP+nB/7jQrsW+xVjh9bn+SWlTI4h8uuJ6QTmSWf93By92gcjpF4pe2ZIP+nB8NCyx0lz8fdKw5kcN6ROK/bX+7g+Gu/pE4r9tk93B8NKxi0FRLFSWj5HX6ROK/bZPdwfDXD0i8V+2ye7g+Gkoj2UTEgcjxvSLxX7bJ7uD4a+d0jcV+2ye7g+Gkj40M9iD213AukPib8rGY/Le5j8iBjmmOEW18rWuFhl8iV6TpeSPJ0fruJ7VjeOxeuEKjzD0pR3xfN9ePwIlljAtn0mM+lcz0yR+BEs2GJot/YBkas6lMY4F0QI0WwMcSIbiWEQyDdM4YE5E3IkOMutx09mwjzA2UYsElGhyKo4KTHFhJTBnDwNyromdwVaTclIiAHJQc1p7V3Ms7JeWHvRaIZiAFdbjoTHLhzTWB9oKhjjkFVywFNXRquSJPRbBYmJvuiJ4UVjxKcsCBsqcykDK/dN8uLakrliASqolBlAdiNEjHDbmkUgPYiYBQCUosXZGKh242/JFxZFc+SYwxgi09DZQ7HQU+PZPetBIzdL52bosEpIW0q3lNJorQEkanSpQ8hVD3ol7UNK1JQryfI+WYntWN47F61XkfydH67ie1Y3jsXrhJpi85dJLfpTL9dngxrPAUtH0lSAcTy+/WzwY1l7JKqMr6KYFYxu6riCNxmbppqUUKYMZsF9FCiRGqRa7G1ExYwUIIuSPsAJkXyx96HdIByROVGSg+oKRhsuW0DqpMZILQ78b0JWKieM4OTTHiApKsWGiE4aE4VFlgNKLoQrWtOyk9NLkLaX03JXwRqM7EyIuJPoLPTzG+a0fFW7LN5Dt+xZ5NMVBkPerYso9qFkCr0lSs7imaUwiyKWZjeQjcXINqpU2NQW2LS6eNG4MwIUcmHtVIJ5GIGRqbTM2KXyBTVQukCDkR06BlUtIv8nvrmJ7VjeOxet15H8nT+u4ntWN47F64SaR5w6SW/SmZ67PAiWdatJ0lfvTL9dngxrOM5qoyvouBHQhBQBMoGqoij4m7IuCKyq8RlhNcTHpVEVS6OgPSuxx1zRcrf5octJTJyQBA5KZdVsh5IkqcKtBXDDYKYGOu5dDRXYkeynHjIcO5OYm32LjIfQi446TkK1ZpXNO6uDNgokKkuxKGZyREMa5kstAZTirSbWQnJtfoWaygVlszGBJWWUa40ha7dTEhCLmxa3Q7o75qWiUUg7eaMjAS0tpWRzEIKw7gkI5J5iS6xR5rL42T3p/wx24KuIsczIqvuSiULSZjNln8hu6KUKsjmgJgmmQ1LcgKK0iXk6f13E9qxvGYvXK8i+T313E9qxvGYvXSTWPN3SW76VzPXZ4ESz8KedJjvpXM/wCJH4ESSYycZUwxmJnA1AY6ZQBaRnTvhMN7plICNh+Ko4RH5qOmbStmpaxcdSi56igPpHoSQFEupfWEAARurooAVbIAoxNrtCRrG45CvAU4nWrDGmTlr5rVMNVjW7ICMI3UcoK5jF9KEBns9mxSKaG1rctoS52MCpsVKy+Vi7JTktLeS2uTjCkj4jg+hRY0mTPteO1WNba+nxCPuUYhSlYmKLdOMCXSlcEo7UY198lURWkZIHt/7pPnxUVdw15DvvV/EYrCr1PjOzhKsoJvktpK8oKKuK/J769ie1Y3jMXrpeRPJ769ie1Y3jMXrtS2jzL0nu+l8wf7yP8A8eJKMMpn0oH6XzfXj8CJKMN26cRkdQhOOHR2QEox3J9whu4WkYVosXzR/kFdpvcqMTNlCTJDVaHz20hJpaXJcm0JKbStPT50hUdZ7VD8VYHehI0mlXtCoa9EY7kyWQWEax9qlm4XzRumQxotWUoxjZW1sgONbarn5K6IKMzUwUZIVIjR00O6gGKTK8qKksyAVoZ4LCVzY470qcrP5cYKWSREfd3p/mQH8EqyI1FjSUvcO5XQPIVV0aKIiAKlRvw6UH700nFtSLHFck4xp9TT3jmtIzpHmMSfLWg4lHSz+apqsVHk/wDXsP2rG8Zi9dryJ5PfXsT2rG8Zi9dqG8eX+lM/TGb68fgRJRhHdNulT98Zvrx+BEk+EU4jI9xQtPwhlb/yWZwRutbwltgfetYwyNi/ah+KS5jtybTDKfpvuSXKyh2fzTqYplyiO2gqv/lAl+XZQuhRtpo3bnWpnK9KUsaQiImjttGyM4prR2LIUrhZXIJrig1yTKjY5iDSYRDtKCxIu1MGq4gXHyUiFCNWJh1gUZlJi5MgivIeh22jJo7Kh1aRh3yJZkuNppJCg8iEpU4Wuf3oXJx2kIqaNCvsKVwnysK+SDbbT3Unj3D7kDnQ2FGlSowzg7dqZ8M/aWfY2k84TLfPmnKMot4o3ZZbOWs4qNlks880ZDFT5O/XsT2rG8Zi9dryF5On9ew/asfxmL16obx5d6VT9MZvrx+BEk2EU36Vz9MZnrx+BGk2C5OJyaPh3YtnwxuloH4lY/g584LWRvppK1jmyD8ZlLthyCTO29KZ5EgKSZk9ckqeKcjwqHPB5blL3SEqxsg/FSvQh05HcuCYuVYV0EG6AMhc4DdN8RxoJbEO9M8MKoinGJyR8QS7FIGyYwlWgW0KelQCsBTJ8AoyqahKgF8zlXqVkjd1XoSNCRypcAQrnhDvQAkjEvnhR84QMj65qVQvyIkte5OZvQl87Apq4AoEomN1b9yEymkbhQgydWx5qVa2f5D9Tb7x/mslxHtWpZvGCspxM7lPIsfVXk2f17D9qxvGYvXy8f8Ak0f17D9qx/GYvYChvHlnpZP0xmevH4EaR4Lt076Wv3xmevH4EaQ4KInJruBC3BanLkDYzf4LMcCFV6f+yacQm1bdi2njnvpZJmE3fLsVDha78mN0j8XB/wASn0/Cn5L+KsZhntC0UeMByChJjWUaPkTMhIU2MdfJOW4ldisbiI0WyyJru5M8Jju1Fx4noREeKVUibX2KUzx0FHjUjYAqiRqm1VhTaUwkovCkoSckEAlKqB3VknNRekaLyqJAFKR3YhpXICuaPuQE8SNMyqlKlUIsg0gJp+9OcpgNpNlw9ymqgWZ9hAAb7KcxIXIXD8VDRocaW4/u2Ky/FBRKd4Ml6m+hJ+Mjt9Cq+Fj6F8mfr+H7Vj+MxewV498mPr+J7VjeMxewlDd5W6XP3xmevH4ESRYKe9Lv74zPXj8CJIsDmhOTZcMHm7dyYxR3t3IXhzaZ+ARMEu+y2cokQADZXRxK2FqJZAmW1TIlNmOjIoVe1lJ6LYVmKr244CtUg1Ggi1oUmhS0KQagONVsbVABXRhMk9KmF0L5A2+UJApqEp2QQGQqty+mKGc5JSTmIWUK50tKp8tpADOUNNKipWWg5oXdySg80oISzJcjZMdyW5MLgpqoX5SBe6lblSm6Ko5qGsM+DTW70qjjrKVXDnaX2iePCx/rtT+E/JX5MfX8P2rH8Zi9hLx75MfX8T2rH8Zi9hKW7yt0u/vjM9ePwIkj4aNwnfS9++Mz14/AjSXhfNCcmzx5PNaO8InEbuleG+3V3J/ix1uto5qaYbEe0pdFJSLjdapFEsKmoRBXMCZJNapBda1WBiAgGKYjUl1AR0hWMCiptcgJL5fL5BPlXIFYoSFAL5WId0SOJXNISPYA46rMCYPaqXHdBg3RKl9I6YJZKDaAhLEEuyo6TK0JkAFI2WzsQElKJsYtOy1WTHSXZLQVnY1xyLIWqziLrb+C45uk+gr7iDaYPuSV8l/kx9fxPasbxmL2EvHnkuf1/D9qx/GYvYals8q9Lp+mc31ovAjSXhjt16O8qvILh0vyjLnxusm0OkeevyGajHHsKY8AbNA2Cx7eBcHieI5cCVsnVwyUzJnIDZnaR5xyKO5btzok1saE2MRw5vnWn8T9lqYcbg903EmoNc55699RsZGJHufc97BwFAE32I+PhvD3R40keMdE+S/GPWZE7HtLHyRuIbqOrzojtY5j7lpM4xv46yeO5MIFqcjheDHKGiEGPqxKZBNORWmV3mu1aT/dDzbs6iaoFfQwYbnR6IHBri0HVI/UC5zGgBvWXtrG9V+OyfOF1UhiRDAnkLcIhlQv89waPneVmIB397v/AH7NhZ57bIXLycYFjW47wSx0z9TnHTG2LrS3aUDXRZyJq/uR2QdOQC13Um8z8UQve2IlzHOj3e5rS9sJl1byfsEem/v5q4MxSTpgeQ2cwuJe9v7IktzbduLjI9PYnzhdORK1ylaYNyMQMe50L6YAfNeTs7UWtFSGzpaSTy2PLkr+sw9Id1T6MwgrU4nWaF0H/sjVz7RuLBBJ2QdORQpJuxuOBEHQuJkZA46HupvW2LNvsgEdln71BuRiFpd1ElCzYfq2qEt2bITv17Puo3SOcPpyKgu2mcGVhu0/NPaCaJdJWmnNbZ+c5W8cr2s9innfJ4XuD4XEUDHofI90l6LIp1N3fVOq+YsXS7IOnIptQcnWb8mY4sbES5pju5CAQ58INXIKNTNomhz7lRPm4bRZhl3DCAHOJIfH1n+PagDz7Qjsg6cielwlPciTDY15fBICwNLm6nE+e3W2qeQdg48/4CrMuLEY5wMLzpdoJEhH8AeSAZATsRtVnsBT5wunL7ZaaVcZutAPkR03jyAuqgZD/EAWgnra3Dmnntv3GqmOxS1xbDvY0XI4CiLtx6zc+ht32Wlzh9NIpUBM0LXMlwXgubC+mmjcjhd3VAyA0dP7XLf713FwsN7XXjv1NBupXAOc0xhwZ86drlbuTR5g0jmOnJhpQgJSe1fohx+Hb3BIKYHOJkkAFxdbpvrKJqhttZUJeFYB1D5LICLDS6Zwa462xj/7thbwd629KXOH05PzKdwpLpmL9XfwThu14sm5YAeulAcXx69h13mgEtBLuW/YLV39neGHrAMZ5MZjafn5QCZHOYKcZQKBa4E32bWlclT8dfis0dhD8WPmfgF+yt4FwvTbsSUkNYXls0+neEzO03LZAaOy+YVWT5L8Jc4asOTqw0mQnJnaWbxUS3r7IHWizR9HJTtUwr8N8l/r+H7Vj+M1exFgeA9HfCXdXkRYjmuY/UzVPk218UhAJaZSP2m8j+K3u6TRTlSaWOdRdpa52kCyaF0B2krOZPFYpWjXAyUtOtoY/WwmIykPa4tAcGuhZuRQL2+i9S5QArltzO3f3oBLLxQtYx4hBL4y8tDgQPNc5w6xoIds0gVzsIdvGnW1hgYXW6iJGhoIlcwAAt1WNILqB06h3rSLiAQx8dt2h0IaOsfHu9rjUfaI2Aus+caIFAX2hdZxodVDJ1IuSURaQ9p0tEmjU14FOH8VCrH3J8vigM/l5gEml8Qdoe9zLOjdoLgWtqnEFtlxI06mntVknEzoZIGMpzH3z0Ah7GNcZNI+bAc4k1VAkWN08XCgM5jcb/aEjG6ajfuQHND2wW6VumhvK46u3Q7lSnHxs0LhBLg+SiQw+b1haNxRoRgOcSK1s71oVy/9fyQCZ/FQGQnq2kShxoO7W0QGN0W+7JugKF2hx5QtJpsQeAx0lNcC86BNRazTyPU6dV83tC0NrmncntI59u11v+J/mgEcXG3FuvqWhvL+8DhdNOoyNBaIxrBLxewca2X2NnNZDLIINMbdL30XOc7UxjpX6dNuAaRXMu01Q2T3/X+S45oIogEdx3HNAJ8ziDoy0fJwfNa5/nVpLmyEgUwhxAiIvb9pvehX8aLqAha0ulDDre1xLWvjBGloPn08+Y6i0NJWjXzUApweJCRxa9gaaZ6SSdw17a829y3c2N9kuPHXDWCyN51ygaAPMETnBnWjU47gAD9m3ECt9tOulAZyXjzrd80wtaZmkdZ5xdEY9FHTo5PLjudIBs21wRL+Li4/mgXPjbIWh7XSdu0YaCJNNbkEAA2nP+v8lyt77eV9tb7IDPN8oAdJdC0amOdXWscaaJSQ3SCHCot9xWoClDL445wc2KIWGh7XOcwg1uCGVqLSP4gKsEWOa0jmg16DY9B5WPwJ/muoBNDxPV1obCCY5GRtsgB3WP0Emm2yjZIrlR5EIYeUdV+rnd0jdIewvDY2ah5g5Oumlh3bstGuIBC7jF383EaoEtfrBHV6w8HQPmgdtf8A+XbbKzE4mXDzoxQic4uuw5zWsJAGkDSddh3bXJOrXCLsHcelAZ1/Hjp19U1zSGgaXt6s6tVu65wA00NO/wDFt6Va7jYp+mEaWh2u3aRqb1YDSdJA3kAJNBoaSeSejku2gFvBssSt1FulxAIaW0QwgUCe2rITHqW/4RyrkOXcpKSAixoGwFD0KS+XyA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7"/>
          <a:stretch/>
        </p:blipFill>
        <p:spPr>
          <a:xfrm>
            <a:off x="107504" y="3478074"/>
            <a:ext cx="4339367" cy="3263294"/>
          </a:xfrm>
          <a:prstGeom prst="rect">
            <a:avLst/>
          </a:prstGeom>
        </p:spPr>
      </p:pic>
      <p:pic>
        <p:nvPicPr>
          <p:cNvPr id="9234" name="Picture 18" descr="http://www.monografias.com/trabajos94/neumonia-adquirida-comunidad-nac/image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22595"/>
            <a:ext cx="3609833" cy="309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clinicadam.com/imagenes-de-salud/files/2013/02/29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70" y="4653137"/>
            <a:ext cx="3022423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5496" y="446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altLang="es-MX" sz="2400" dirty="0">
                <a:solidFill>
                  <a:srgbClr val="FFCCB3"/>
                </a:solidFill>
              </a:rPr>
              <a:t>CURVAS </a:t>
            </a:r>
            <a:r>
              <a:rPr lang="es-ES" altLang="es-MX" sz="2400" dirty="0" smtClean="0">
                <a:solidFill>
                  <a:srgbClr val="FFCCB3"/>
                </a:solidFill>
              </a:rPr>
              <a:t>TÉRMICAS</a:t>
            </a:r>
            <a:endParaRPr lang="es-ES" altLang="es-MX" sz="2400" dirty="0">
              <a:solidFill>
                <a:srgbClr val="FFCC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211050"/>
              </p:ext>
            </p:extLst>
          </p:nvPr>
        </p:nvGraphicFramePr>
        <p:xfrm>
          <a:off x="1619672" y="3249368"/>
          <a:ext cx="6300000" cy="34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8449788" imgH="5011346" progId="Excel.Chart.8">
                  <p:embed/>
                </p:oleObj>
              </mc:Choice>
              <mc:Fallback>
                <p:oleObj r:id="rId4" imgW="8449788" imgH="501134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249368"/>
                        <a:ext cx="6300000" cy="349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496" y="116632"/>
            <a:ext cx="4896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 O SOSTENIDA</a:t>
            </a:r>
          </a:p>
        </p:txBody>
      </p:sp>
      <p:pic>
        <p:nvPicPr>
          <p:cNvPr id="4" name="Picture 4" descr="http://image.slidesharecdn.com/sintomatologiageneral-100629195108-phpapp02/95/sintomatologia-general-14-728.jpg?cb=12778596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0" t="29701" r="10894" b="27511"/>
          <a:stretch/>
        </p:blipFill>
        <p:spPr bwMode="auto">
          <a:xfrm>
            <a:off x="490672" y="764701"/>
            <a:ext cx="3672000" cy="23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872436" cy="267550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128792" cy="626469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03648" y="11663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REGULACIÓN DE LA TEMPERATURA</a:t>
            </a:r>
            <a:endParaRPr lang="es-MX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0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cured.cu/images/4/43/Brucelosis_huma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9" b="6943"/>
          <a:stretch/>
        </p:blipFill>
        <p:spPr bwMode="auto">
          <a:xfrm>
            <a:off x="35496" y="3753371"/>
            <a:ext cx="3680626" cy="284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monografias.com/trabajos75/brucela-mellitensis/image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84" y="3428999"/>
            <a:ext cx="5221020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almonella_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86" y="548680"/>
            <a:ext cx="269166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ifoid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26" y="363175"/>
            <a:ext cx="2917946" cy="27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veracruzenlanoticia.com/wp-content/uploads/2013/03/FOTO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6" r="17149"/>
          <a:stretch/>
        </p:blipFill>
        <p:spPr bwMode="auto">
          <a:xfrm>
            <a:off x="62410" y="260648"/>
            <a:ext cx="3060000" cy="32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35496" y="476672"/>
            <a:ext cx="903973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>
                <a:srgbClr val="FFCCB3"/>
              </a:buClr>
              <a:buSzTx/>
              <a:buNone/>
            </a:pPr>
            <a:r>
              <a:rPr lang="es-ES" altLang="es-MX" sz="2600" dirty="0" smtClean="0"/>
              <a:t>En </a:t>
            </a:r>
            <a:r>
              <a:rPr lang="es-ES" altLang="es-MX" sz="2600" dirty="0"/>
              <a:t>la fiebre </a:t>
            </a:r>
            <a:r>
              <a:rPr lang="es-ES" altLang="es-MX" sz="2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REMITENTE</a:t>
            </a:r>
            <a:r>
              <a:rPr lang="es-ES" altLang="es-MX" sz="2600" dirty="0"/>
              <a:t>, la diferencia diurna de temperatura es de más de un grado, es decir, que se producen oscilaciones de 2 a 3°C, pero sin llegar a la normal. (Endocarditis, </a:t>
            </a:r>
            <a:r>
              <a:rPr lang="es-ES" altLang="es-MX" sz="2600" dirty="0" smtClean="0"/>
              <a:t>Infecciones virales respiratorias, Neumonía por </a:t>
            </a:r>
            <a:r>
              <a:rPr lang="es-ES" altLang="es-MX" sz="2600" dirty="0" err="1" smtClean="0"/>
              <a:t>micoplasma</a:t>
            </a:r>
            <a:r>
              <a:rPr lang="es-ES" altLang="es-MX" sz="2600" dirty="0" smtClean="0"/>
              <a:t>, Influenza</a:t>
            </a:r>
            <a:r>
              <a:rPr lang="es-ES" altLang="es-MX" sz="2600" dirty="0"/>
              <a:t>).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496" y="446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altLang="es-MX" sz="2400" dirty="0">
                <a:solidFill>
                  <a:srgbClr val="FFCCB3"/>
                </a:solidFill>
              </a:rPr>
              <a:t>CURVAS </a:t>
            </a:r>
            <a:r>
              <a:rPr lang="es-ES" altLang="es-MX" sz="2400" dirty="0" smtClean="0">
                <a:solidFill>
                  <a:srgbClr val="FFCCB3"/>
                </a:solidFill>
              </a:rPr>
              <a:t>TÉRMICAS</a:t>
            </a:r>
            <a:endParaRPr lang="es-ES" altLang="es-MX" sz="2400" dirty="0">
              <a:solidFill>
                <a:srgbClr val="FFCCB3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62" y="2908684"/>
            <a:ext cx="4481134" cy="347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http://upload.wikimedia.org/wikipedia/commons/thumb/7/73/Haemophilus_parainfluenzae_Endocarditis_PHIL_851_lores.jpg/200px-Haemophilus_parainfluenzae_Endocarditis_PHIL_851_lo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060000" cy="20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ttp://i.ytimg.com/vi/BV-5vs_fY14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r="10767"/>
          <a:stretch/>
        </p:blipFill>
        <p:spPr bwMode="auto">
          <a:xfrm>
            <a:off x="1283980" y="4653135"/>
            <a:ext cx="3060000" cy="21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sintomatologiageneral-100629195108-phpapp02/95/sintomatologia-general-15-728.jpg?cb=1277859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t="21100" r="5000" b="30398"/>
          <a:stretch/>
        </p:blipFill>
        <p:spPr bwMode="auto">
          <a:xfrm>
            <a:off x="468272" y="658522"/>
            <a:ext cx="3743688" cy="24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42" y="396912"/>
            <a:ext cx="3565430" cy="260787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596453537"/>
              </p:ext>
            </p:extLst>
          </p:nvPr>
        </p:nvGraphicFramePr>
        <p:xfrm>
          <a:off x="1619672" y="3226278"/>
          <a:ext cx="5616624" cy="351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7584" y="135302"/>
            <a:ext cx="2736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REMITENTE</a:t>
            </a:r>
            <a:endParaRPr lang="es-MX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3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0" y="214682"/>
            <a:ext cx="3960000" cy="30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54519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http://roewebnews.files.wordpress.com/2013/01/swine-flu-virus-j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9851"/>
            <a:ext cx="3960000" cy="31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36964" y="476672"/>
            <a:ext cx="871378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>
                <a:srgbClr val="FFCCB3"/>
              </a:buClr>
              <a:buSzTx/>
              <a:buNone/>
            </a:pPr>
            <a:r>
              <a:rPr lang="es-ES" altLang="es-MX" sz="2600" dirty="0" smtClean="0"/>
              <a:t>La fiebre es </a:t>
            </a:r>
            <a:r>
              <a:rPr lang="es-ES" altLang="es-MX" sz="2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INTERMITENTE </a:t>
            </a:r>
            <a:r>
              <a:rPr lang="es-ES" altLang="es-MX" sz="2600" dirty="0" smtClean="0"/>
              <a:t>cuando en la remisión la temperatura desciende hasta la normal, permaneciendo algún tiempo así, para sufrir luego otro acceso febril. (Tuberculosis diseminada, </a:t>
            </a:r>
            <a:r>
              <a:rPr lang="es-ES" altLang="es-MX" sz="2600" dirty="0" err="1" smtClean="0"/>
              <a:t>pielonefritis</a:t>
            </a:r>
            <a:r>
              <a:rPr lang="es-ES" altLang="es-MX" sz="2600" dirty="0" smtClean="0"/>
              <a:t> aguda, paludismo, malaria).</a:t>
            </a:r>
            <a:endParaRPr lang="es-ES" altLang="es-MX" sz="2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36964" y="44624"/>
            <a:ext cx="385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altLang="es-MX" sz="2400" dirty="0">
                <a:solidFill>
                  <a:srgbClr val="FFCCB3"/>
                </a:solidFill>
              </a:rPr>
              <a:t>CURVAS </a:t>
            </a:r>
            <a:r>
              <a:rPr lang="es-ES" altLang="es-MX" sz="2400" dirty="0" smtClean="0">
                <a:solidFill>
                  <a:srgbClr val="FFCCB3"/>
                </a:solidFill>
              </a:rPr>
              <a:t>TÉRMICAS</a:t>
            </a:r>
            <a:endParaRPr lang="es-ES" altLang="es-MX" sz="2400" dirty="0">
              <a:solidFill>
                <a:srgbClr val="FFCCB3"/>
              </a:solidFill>
            </a:endParaRPr>
          </a:p>
        </p:txBody>
      </p:sp>
      <p:pic>
        <p:nvPicPr>
          <p:cNvPr id="15362" name="Picture 2" descr="http://4.bp.blogspot.com/-cn0vLz3EFtw/UMt2AxJQYVI/AAAAAAAADBM/eQu-HnOlpyA/s1600/partes-del-cuerpo-que-afecta-la-tuberculosi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760" b="3479"/>
          <a:stretch/>
        </p:blipFill>
        <p:spPr bwMode="auto">
          <a:xfrm>
            <a:off x="0" y="2930125"/>
            <a:ext cx="6192000" cy="31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2592000" cy="187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04" y="4440073"/>
            <a:ext cx="2844000" cy="23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sintomatologiageneral-100629195108-phpapp02/95/sintomatologia-general-16-728.jpg?cb=1277859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23140" r="4950" b="37978"/>
          <a:stretch/>
        </p:blipFill>
        <p:spPr bwMode="auto">
          <a:xfrm>
            <a:off x="395968" y="620688"/>
            <a:ext cx="3888000" cy="23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11663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INTERMITENTE</a:t>
            </a:r>
            <a:endParaRPr lang="es-MX" sz="2800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38"/>
            <a:ext cx="3600000" cy="274292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956849204"/>
              </p:ext>
            </p:extLst>
          </p:nvPr>
        </p:nvGraphicFramePr>
        <p:xfrm>
          <a:off x="1763688" y="3068961"/>
          <a:ext cx="5760640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94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lasmodiumfalciparuminmadur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20" y="3429000"/>
            <a:ext cx="1875320" cy="187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" y="4509121"/>
            <a:ext cx="2948615" cy="196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20280" cy="3642700"/>
          </a:xfrm>
          <a:prstGeom prst="rect">
            <a:avLst/>
          </a:prstGeom>
          <a:noFill/>
          <a:ln w="28575">
            <a:solidFill>
              <a:srgbClr val="7727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escuela.med.puc.cl/paginas/cursos/tercero/anatomiapatologica/imagenes_ap/fotos817-823/81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/>
          <a:stretch/>
        </p:blipFill>
        <p:spPr bwMode="auto">
          <a:xfrm>
            <a:off x="107504" y="116632"/>
            <a:ext cx="21901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escuela.med.puc.cl/paginas/cursos/tercero/anatomiapatologica/imagenes_ap/fotos817-823/8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92"/>
            <a:ext cx="3695179" cy="243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learnzoology.files.wordpress.com/2014/03/p-vivax-pictur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75561"/>
            <a:ext cx="3721596" cy="27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thumb/0/0b/Plasmodium_lifecycle_PHIL_3405_lores.jpg/460px-Plasmodium_lifecycle_PHIL_3405_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4" y="188640"/>
            <a:ext cx="8539578" cy="64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293"/>
            <a:ext cx="8640960" cy="655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1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6"/>
            <a:ext cx="37800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88" y="3501008"/>
            <a:ext cx="3894000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1"/>
            <a:ext cx="4932000" cy="315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6085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0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CuadroTexto"/>
          <p:cNvSpPr txBox="1">
            <a:spLocks noChangeArrowheads="1"/>
          </p:cNvSpPr>
          <p:nvPr/>
        </p:nvSpPr>
        <p:spPr bwMode="auto">
          <a:xfrm>
            <a:off x="179388" y="388938"/>
            <a:ext cx="4105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MX" sz="4800">
                <a:solidFill>
                  <a:srgbClr val="FFFF99"/>
                </a:solidFill>
              </a:rPr>
              <a:t>FIEBRE</a:t>
            </a:r>
          </a:p>
        </p:txBody>
      </p:sp>
      <p:sp>
        <p:nvSpPr>
          <p:cNvPr id="19459" name="3 CuadroTexto"/>
          <p:cNvSpPr txBox="1">
            <a:spLocks noChangeArrowheads="1"/>
          </p:cNvSpPr>
          <p:nvPr/>
        </p:nvSpPr>
        <p:spPr bwMode="auto">
          <a:xfrm>
            <a:off x="250825" y="1541463"/>
            <a:ext cx="41052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s-MX" sz="2800"/>
              <a:t>Durante siglos, antes de la introducción del termómetro clínico por Wunderlich en 1868, la fiebre era un signo muy reconocido de enfermedad.</a:t>
            </a:r>
          </a:p>
        </p:txBody>
      </p:sp>
      <p:sp>
        <p:nvSpPr>
          <p:cNvPr id="19460" name="5 CuadroTexto"/>
          <p:cNvSpPr txBox="1">
            <a:spLocks noChangeArrowheads="1"/>
          </p:cNvSpPr>
          <p:nvPr/>
        </p:nvSpPr>
        <p:spPr bwMode="auto">
          <a:xfrm>
            <a:off x="107950" y="4637088"/>
            <a:ext cx="88566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s-MX" sz="2800"/>
              <a:t>No es sino hasta hace unas 5-6 decadas en que el mecanismo a través del cual la enfermedad causa elevación de la temperatura corporal, comenzó a ser estudiado.</a:t>
            </a:r>
          </a:p>
        </p:txBody>
      </p:sp>
      <p:sp>
        <p:nvSpPr>
          <p:cNvPr id="19461" name="4 CuadroTexto"/>
          <p:cNvSpPr txBox="1">
            <a:spLocks noChangeArrowheads="1"/>
          </p:cNvSpPr>
          <p:nvPr/>
        </p:nvSpPr>
        <p:spPr bwMode="auto">
          <a:xfrm>
            <a:off x="5148263" y="3916363"/>
            <a:ext cx="331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s-MX" sz="2000">
                <a:solidFill>
                  <a:srgbClr val="FFFF00"/>
                </a:solidFill>
              </a:rPr>
              <a:t>Carl Reinhold August Wunderlich</a:t>
            </a:r>
          </a:p>
        </p:txBody>
      </p:sp>
      <p:pic>
        <p:nvPicPr>
          <p:cNvPr id="161796" name="Picture 4" descr="http://www.historiadelamedicina.org/imagenes/wunderl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4748"/>
            <a:ext cx="3519233" cy="361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" y="476670"/>
            <a:ext cx="9074836" cy="57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" y="168673"/>
            <a:ext cx="9072000" cy="657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0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72504" y="514022"/>
            <a:ext cx="9000000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s-ES" altLang="es-MX" sz="2300" dirty="0" smtClean="0"/>
              <a:t>La </a:t>
            </a:r>
            <a:r>
              <a:rPr lang="es-ES" altLang="es-MX" sz="2300" dirty="0"/>
              <a:t>fiebre </a:t>
            </a:r>
            <a:r>
              <a:rPr lang="es-ES" altLang="es-MX" sz="23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RECURRENTE</a:t>
            </a:r>
            <a:r>
              <a:rPr lang="es-ES" altLang="es-MX" sz="2300" dirty="0"/>
              <a:t> consiste en la aparición de un violento proceso febril de tipo continuo, que dura de 5 a 7 días, terminando rápidamente por medio de fenómenos críticos (crisis).  Este período apirético dura otra semana, para presentarse la fiebre otra vez con los mismos caracteres ya descritos.  (Fiebre por orina de </a:t>
            </a:r>
            <a:r>
              <a:rPr lang="es-ES" altLang="es-MX" sz="2300" dirty="0" smtClean="0"/>
              <a:t>rata: </a:t>
            </a:r>
            <a:r>
              <a:rPr lang="es-ES" altLang="es-MX" sz="2300" i="1" dirty="0" err="1" smtClean="0"/>
              <a:t>Leptospirosis</a:t>
            </a:r>
            <a:r>
              <a:rPr lang="es-ES" altLang="es-MX" sz="2300" dirty="0" smtClean="0"/>
              <a:t>, </a:t>
            </a:r>
            <a:r>
              <a:rPr lang="es-ES" altLang="es-MX" sz="2300" i="1" dirty="0" err="1" smtClean="0"/>
              <a:t>Borrelia</a:t>
            </a:r>
            <a:r>
              <a:rPr lang="es-ES" altLang="es-MX" sz="2300" dirty="0" smtClean="0"/>
              <a:t> y Brucelosis).</a:t>
            </a:r>
            <a:endParaRPr lang="es-ES" altLang="es-MX" sz="2300" dirty="0"/>
          </a:p>
        </p:txBody>
      </p:sp>
      <p:pic>
        <p:nvPicPr>
          <p:cNvPr id="39942" name="Picture 11" descr="Leptospi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37" y="3424820"/>
            <a:ext cx="2490435" cy="310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36964" y="44624"/>
            <a:ext cx="385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altLang="es-MX" sz="2400" dirty="0">
                <a:solidFill>
                  <a:srgbClr val="FFCCB3"/>
                </a:solidFill>
              </a:rPr>
              <a:t>CURVAS </a:t>
            </a:r>
            <a:r>
              <a:rPr lang="es-ES" altLang="es-MX" sz="2400" dirty="0" smtClean="0">
                <a:solidFill>
                  <a:srgbClr val="FFCCB3"/>
                </a:solidFill>
              </a:rPr>
              <a:t>TÉRMICAS</a:t>
            </a:r>
            <a:endParaRPr lang="es-ES" altLang="es-MX" sz="2400" dirty="0">
              <a:solidFill>
                <a:srgbClr val="FFCCB3"/>
              </a:solidFill>
            </a:endParaRPr>
          </a:p>
        </p:txBody>
      </p:sp>
      <p:pic>
        <p:nvPicPr>
          <p:cNvPr id="25602" name="Picture 2" descr="http://www.sitiosargentina.com.ar/wp-content/uploads/1970/01/leptopiro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9" y="3083956"/>
            <a:ext cx="5762589" cy="36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slidesharecdn.com/sintomatologiageneral-100629195108-phpapp02/95/sintomatologia-general-17-728.jpg?cb=12778596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8405" r="4963" b="31605"/>
          <a:stretch/>
        </p:blipFill>
        <p:spPr bwMode="auto">
          <a:xfrm>
            <a:off x="395982" y="604912"/>
            <a:ext cx="4680520" cy="23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60" y="172864"/>
            <a:ext cx="3578328" cy="274630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6062" y="1008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RECURRENTE</a:t>
            </a:r>
            <a:endParaRPr lang="es-MX" sz="2800" dirty="0">
              <a:solidFill>
                <a:schemeClr val="tx2"/>
              </a:solidFill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705931152"/>
              </p:ext>
            </p:extLst>
          </p:nvPr>
        </p:nvGraphicFramePr>
        <p:xfrm>
          <a:off x="1788306" y="3068960"/>
          <a:ext cx="538701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88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8" y="764704"/>
            <a:ext cx="2392799" cy="219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34" y="1196752"/>
            <a:ext cx="618566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 descr="http://upload.wikimedia.org/wikipedia/commons/thumb/1/15/Borrelia_burgdorferi-cropped.jpg/200px-Borrelia_burgdorferi-cropp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b="14294"/>
          <a:stretch/>
        </p:blipFill>
        <p:spPr bwMode="auto">
          <a:xfrm>
            <a:off x="134805" y="3683747"/>
            <a:ext cx="2564987" cy="28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79388" y="472023"/>
            <a:ext cx="874871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s-ES" altLang="es-MX" sz="2600" dirty="0" smtClean="0"/>
              <a:t>La </a:t>
            </a:r>
            <a:r>
              <a:rPr lang="es-ES" altLang="es-MX" sz="2600" dirty="0"/>
              <a:t>fiebre de tipo </a:t>
            </a:r>
            <a:r>
              <a:rPr lang="es-ES" altLang="es-MX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ONDULANTE </a:t>
            </a:r>
            <a:r>
              <a:rPr lang="es-ES" altLang="es-MX" sz="2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altLang="es-MX" sz="26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</a:t>
            </a:r>
            <a:r>
              <a:rPr lang="es-ES" altLang="es-MX" sz="2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es-MX" sz="26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Ebstein</a:t>
            </a:r>
            <a:r>
              <a:rPr lang="es-ES" altLang="es-MX" sz="2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ES" altLang="es-MX" sz="2600" dirty="0" smtClean="0"/>
              <a:t>es </a:t>
            </a:r>
            <a:r>
              <a:rPr lang="es-ES" altLang="es-MX" sz="2600" dirty="0"/>
              <a:t>de tipo prolongado, tiene períodos febriles y </a:t>
            </a:r>
            <a:r>
              <a:rPr lang="es-ES" altLang="es-MX" sz="2600" dirty="0" err="1"/>
              <a:t>afebriles</a:t>
            </a:r>
            <a:r>
              <a:rPr lang="es-ES" altLang="es-MX" sz="2600" dirty="0"/>
              <a:t>, y durante su curso en meses, puede pasar por algunas de las ya descritas. (Neoplasias, Autoinmunes)</a:t>
            </a:r>
            <a:endParaRPr lang="es-MX" altLang="es-MX" sz="2600" dirty="0"/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99409"/>
            <a:ext cx="4248472" cy="31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6964" y="44624"/>
            <a:ext cx="385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altLang="es-MX" sz="2400" dirty="0">
                <a:solidFill>
                  <a:srgbClr val="FFCCB3"/>
                </a:solidFill>
              </a:rPr>
              <a:t>CURVAS </a:t>
            </a:r>
            <a:r>
              <a:rPr lang="es-ES" altLang="es-MX" sz="2400" dirty="0" smtClean="0">
                <a:solidFill>
                  <a:srgbClr val="FFCCB3"/>
                </a:solidFill>
              </a:rPr>
              <a:t>TÉRMICAS</a:t>
            </a:r>
            <a:endParaRPr lang="es-ES" altLang="es-MX" sz="2400" dirty="0">
              <a:solidFill>
                <a:srgbClr val="FFCCB3"/>
              </a:solidFill>
            </a:endParaRPr>
          </a:p>
        </p:txBody>
      </p:sp>
      <p:pic>
        <p:nvPicPr>
          <p:cNvPr id="24580" name="Picture 4" descr="http://vidaapleno.com/wp-content/uploads/2014/02/linfoma_cuello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4" y="2780928"/>
            <a:ext cx="403632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92691"/>
            <a:ext cx="4572000" cy="304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3"/>
            <a:ext cx="4104000" cy="329379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gsdl.bvs.sld.cu/greenstone/collect/clnicos/index/assoc/HASH01b4.dir/fig0227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52891" r="1490"/>
          <a:stretch/>
        </p:blipFill>
        <p:spPr bwMode="auto">
          <a:xfrm>
            <a:off x="179512" y="4005064"/>
            <a:ext cx="8784000" cy="272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11663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ONDULANTE</a:t>
            </a:r>
            <a:endParaRPr lang="es-MX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04000" cy="304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96" y="207690"/>
            <a:ext cx="4104000" cy="30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gsdl.bvs.sld.cu/greenstone/collect/imaginol/index/assoc/HASH1450.dir/fig109a_a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6" y="3573016"/>
            <a:ext cx="4104000" cy="31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573013"/>
            <a:ext cx="4068000" cy="32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516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ncer.gov/images/cdr/live/CDR643674-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6840760" cy="65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5277197" cy="5143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rectangular redondeada"/>
          <p:cNvSpPr/>
          <p:nvPr/>
        </p:nvSpPr>
        <p:spPr bwMode="auto">
          <a:xfrm>
            <a:off x="323528" y="476672"/>
            <a:ext cx="3384376" cy="2592288"/>
          </a:xfrm>
          <a:prstGeom prst="wedgeRoundRectCallout">
            <a:avLst>
              <a:gd name="adj1" fmla="val 75045"/>
              <a:gd name="adj2" fmla="val 120124"/>
              <a:gd name="adj3" fmla="val 16667"/>
            </a:avLst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 smtClean="0">
                <a:solidFill>
                  <a:schemeClr val="tx2">
                    <a:lumMod val="25000"/>
                  </a:schemeClr>
                </a:solidFill>
              </a:rPr>
              <a:t>¡POR FAVOR, YA ME CANSE DE TENER TANTA FIEBRE!  ¿YA APRENDIERON VERDAD?</a:t>
            </a:r>
            <a:endParaRPr kumimoji="0" lang="es-MX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ajornadadeoriente.com.mx/2011/11/08/puebla/imgs/p-salud-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22" y="116631"/>
            <a:ext cx="1539346" cy="14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://media.linio.com.mx/p/microlife-6336-89568-1-produc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218"/>
            <a:ext cx="1351825" cy="135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starmedia.com/imagenes/2012/03/mujer-termometro-mercuri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8"/>
          <a:stretch>
            <a:fillRect/>
          </a:stretch>
        </p:blipFill>
        <p:spPr bwMode="auto">
          <a:xfrm rot="599982">
            <a:off x="6134325" y="302602"/>
            <a:ext cx="1419082" cy="121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388" y="1544593"/>
            <a:ext cx="86820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SÍNDROME:</a:t>
            </a:r>
            <a:r>
              <a:rPr lang="es-MX" sz="2800" dirty="0">
                <a:solidFill>
                  <a:srgbClr val="FFFF99"/>
                </a:solidFill>
              </a:rPr>
              <a:t> Originado por un proceso  patológico caracterizado por un aumento de la temperatura por arriba de 38º C</a:t>
            </a:r>
            <a:r>
              <a:rPr lang="es-MX" sz="2800" dirty="0" smtClean="0">
                <a:solidFill>
                  <a:srgbClr val="FFFF99"/>
                </a:solidFill>
              </a:rPr>
              <a:t>.</a:t>
            </a:r>
            <a:endParaRPr lang="es-MX" sz="1600" dirty="0">
              <a:solidFill>
                <a:srgbClr val="FFFF99"/>
              </a:solidFill>
            </a:endParaRPr>
          </a:p>
          <a:p>
            <a:pPr algn="ctr">
              <a:defRPr/>
            </a:pPr>
            <a:r>
              <a:rPr lang="es-MX" sz="2800" dirty="0"/>
              <a:t>Es la elevación de la temperatura corporal por encima de los límites circadianos normales , como consecuencia de un cambio ocurrido en el centro termorregulador.</a:t>
            </a: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179388" y="44624"/>
            <a:ext cx="27364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MX" sz="4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FIEBRE</a:t>
            </a:r>
          </a:p>
          <a:p>
            <a:pPr eaLnBrk="1" hangingPunct="1">
              <a:defRPr/>
            </a:pPr>
            <a:r>
              <a:rPr lang="es-MX" sz="3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4566607"/>
            <a:ext cx="87852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FIEBRE:</a:t>
            </a:r>
            <a:r>
              <a:rPr lang="es-ES" sz="2800" dirty="0" smtClean="0"/>
              <a:t> </a:t>
            </a:r>
            <a:r>
              <a:rPr lang="es-ES" sz="2800" dirty="0" smtClean="0">
                <a:solidFill>
                  <a:srgbClr val="FFFF99"/>
                </a:solidFill>
              </a:rPr>
              <a:t>Elevación de la temperatura corporal de causa endógena, secundaria a modificaciones del punto de ajuste de los centros termo-reguladores; prácticamente nunca sobrepasa los </a:t>
            </a:r>
            <a:r>
              <a:rPr lang="es-E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41.1 - 41.7° C rectales</a:t>
            </a:r>
            <a:r>
              <a:rPr lang="es-E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1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438" y="107921"/>
            <a:ext cx="8964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ALTERACIONES DE LA TEMPERATURA</a:t>
            </a:r>
            <a:endParaRPr lang="es-MX" sz="3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21158"/>
              </p:ext>
            </p:extLst>
          </p:nvPr>
        </p:nvGraphicFramePr>
        <p:xfrm>
          <a:off x="287338" y="2247156"/>
          <a:ext cx="8605837" cy="4206180"/>
        </p:xfrm>
        <a:graphic>
          <a:graphicData uri="http://schemas.openxmlformats.org/drawingml/2006/table">
            <a:tbl>
              <a:tblPr/>
              <a:tblGrid>
                <a:gridCol w="5403820"/>
                <a:gridCol w="3202017"/>
              </a:tblGrid>
              <a:tr h="5181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CALIFICACIÓN DE LA FIEBRE</a:t>
                      </a:r>
                    </a:p>
                  </a:txBody>
                  <a:tcPr marL="91456" marR="91456"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44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Temperatura subfebril: febrícula</a:t>
                      </a:r>
                    </a:p>
                  </a:txBody>
                  <a:tcPr marL="91456" marR="91456"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37.5-38°C</a:t>
                      </a:r>
                    </a:p>
                  </a:txBody>
                  <a:tcPr marL="91456" marR="91456"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Fiebre ligera</a:t>
                      </a:r>
                    </a:p>
                  </a:txBody>
                  <a:tcPr marL="91456" marR="91456"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38-38.5°C</a:t>
                      </a:r>
                    </a:p>
                  </a:txBody>
                  <a:tcPr marL="91456" marR="91456"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Fiebre moderada</a:t>
                      </a:r>
                    </a:p>
                  </a:txBody>
                  <a:tcPr marL="91456" marR="91456"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38.5-39.5°C</a:t>
                      </a:r>
                    </a:p>
                  </a:txBody>
                  <a:tcPr marL="91456" marR="91456"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Fiebre notable</a:t>
                      </a:r>
                    </a:p>
                  </a:txBody>
                  <a:tcPr marL="91456" marR="91456"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39.5-40.5°C</a:t>
                      </a:r>
                    </a:p>
                  </a:txBody>
                  <a:tcPr marL="91456" marR="91456"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Hiperpirexia o fiebre intensa</a:t>
                      </a:r>
                    </a:p>
                  </a:txBody>
                  <a:tcPr marL="91456" marR="91456"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40-41.5°C</a:t>
                      </a:r>
                    </a:p>
                  </a:txBody>
                  <a:tcPr marL="91456" marR="91456"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144463" y="983630"/>
            <a:ext cx="8820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s-ES" sz="3200" dirty="0" smtClean="0">
                <a:solidFill>
                  <a:srgbClr val="FFFF99"/>
                </a:solidFill>
              </a:rPr>
              <a:t>Según </a:t>
            </a:r>
            <a:r>
              <a:rPr lang="es-ES" sz="3200" i="1" dirty="0" err="1">
                <a:solidFill>
                  <a:srgbClr val="FFFF00"/>
                </a:solidFill>
              </a:rPr>
              <a:t>Wunderlich</a:t>
            </a:r>
            <a:r>
              <a:rPr lang="es-ES" sz="3200" dirty="0">
                <a:solidFill>
                  <a:schemeClr val="folHlink"/>
                </a:solidFill>
              </a:rPr>
              <a:t>, </a:t>
            </a:r>
            <a:r>
              <a:rPr lang="es-ES" sz="3200" dirty="0">
                <a:solidFill>
                  <a:srgbClr val="FFFF99"/>
                </a:solidFill>
              </a:rPr>
              <a:t>ha calificado la fiebre de la siguiente manera:</a:t>
            </a:r>
          </a:p>
        </p:txBody>
      </p:sp>
    </p:spTree>
    <p:extLst>
      <p:ext uri="{BB962C8B-B14F-4D97-AF65-F5344CB8AC3E}">
        <p14:creationId xmlns:p14="http://schemas.microsoft.com/office/powerpoint/2010/main" val="41304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95288" y="113725"/>
            <a:ext cx="83534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Y TIPOS DE FIEBRE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28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La fiebre se puede presentar como manifestación única de enfermedad; y por ello, hay que conocer la forma en que más frecuente acontece.  Con fines didácticos, se puede clasificar </a:t>
            </a:r>
            <a:r>
              <a:rPr lang="es-ES" altLang="es-MX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desde el punto de vista clínico en</a:t>
            </a:r>
            <a:r>
              <a:rPr lang="es-ES" altLang="es-MX" sz="28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: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35246"/>
              </p:ext>
            </p:extLst>
          </p:nvPr>
        </p:nvGraphicFramePr>
        <p:xfrm>
          <a:off x="107504" y="3408000"/>
          <a:ext cx="8928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000"/>
                <a:gridCol w="3204000"/>
                <a:gridCol w="32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“Fiebre aguda”</a:t>
                      </a:r>
                      <a:endParaRPr lang="es-MX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“Fiebre prolongada”</a:t>
                      </a:r>
                      <a:endParaRPr lang="es-MX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“Fiebre de origen obscuro” (FOD)</a:t>
                      </a:r>
                      <a:endParaRPr lang="es-MX" sz="2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effectLst/>
                        </a:rPr>
                        <a:t>Es la fiebre cuya duración es menor de 1 semana</a:t>
                      </a:r>
                      <a:endParaRPr lang="es-MX" sz="2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1" dirty="0" smtClean="0"/>
                        <a:t>Cuando dura más de una semana y la exploración física no revela datos que permitan un diagnóstico nosológico.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1" dirty="0" smtClean="0">
                          <a:effectLst/>
                        </a:rPr>
                        <a:t>Fiebre de más de 3 semanas de evolución y sin un diagnóstico después de cuando menos una semana de hospitalización.</a:t>
                      </a:r>
                      <a:endParaRPr lang="es-MX" sz="2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28642"/>
              </p:ext>
            </p:extLst>
          </p:nvPr>
        </p:nvGraphicFramePr>
        <p:xfrm>
          <a:off x="216480" y="1748736"/>
          <a:ext cx="8676000" cy="1981236"/>
        </p:xfrm>
        <a:graphic>
          <a:graphicData uri="http://schemas.openxmlformats.org/drawingml/2006/table">
            <a:tbl>
              <a:tblPr/>
              <a:tblGrid>
                <a:gridCol w="4140000"/>
                <a:gridCol w="4536000"/>
              </a:tblGrid>
              <a:tr h="312112">
                <a:tc>
                  <a:txBody>
                    <a:bodyPr/>
                    <a:lstStyle/>
                    <a:p>
                      <a:pPr marL="355600" marR="0" lvl="0" indent="-355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Char char="Ø"/>
                        <a:tabLst>
                          <a:tab pos="323850" algn="l"/>
                        </a:tabLst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 Infecciones virales</a:t>
                      </a: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Char char="Ø"/>
                        <a:tabLst>
                          <a:tab pos="323850" algn="l"/>
                        </a:tabLst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 Infecciones urinarias</a:t>
                      </a: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464">
                <a:tc>
                  <a:txBody>
                    <a:bodyPr/>
                    <a:lstStyle/>
                    <a:p>
                      <a:pPr marL="355600" marR="0" lvl="0" indent="-355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Char char="Ø"/>
                        <a:tabLst>
                          <a:tab pos="323850" algn="l"/>
                        </a:tabLst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 Neumonías</a:t>
                      </a: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Char char="Ø"/>
                        <a:tabLst>
                          <a:tab pos="323850" algn="l"/>
                        </a:tabLst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 Infecciones del SNC         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.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en estadios iniciales</a:t>
                      </a: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833">
                <a:tc>
                  <a:txBody>
                    <a:bodyPr/>
                    <a:lstStyle/>
                    <a:p>
                      <a:pPr marL="355600" marR="0" lvl="0" indent="-355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Char char="Ø"/>
                        <a:tabLst>
                          <a:tab pos="323850" algn="l"/>
                        </a:tabLst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 Septicemias</a:t>
                      </a: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Char char="Ø"/>
                        <a:tabLst>
                          <a:tab pos="323850" algn="l"/>
                        </a:tabLst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Comic Sans MS" pitchFamily="66" charset="0"/>
                        </a:rPr>
                        <a:t> Otitis media</a:t>
                      </a: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52"/>
          <p:cNvSpPr txBox="1">
            <a:spLocks noChangeArrowheads="1"/>
          </p:cNvSpPr>
          <p:nvPr/>
        </p:nvSpPr>
        <p:spPr bwMode="auto">
          <a:xfrm>
            <a:off x="323528" y="188640"/>
            <a:ext cx="8353425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“Fiebre aguda”:</a:t>
            </a:r>
            <a:r>
              <a:rPr lang="es-ES" sz="2900" dirty="0">
                <a:solidFill>
                  <a:srgbClr val="FFFF00"/>
                </a:solidFill>
              </a:rPr>
              <a:t>  </a:t>
            </a:r>
            <a:r>
              <a:rPr lang="es-E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la fiebre cuya duración es menor de 1 semana y las causas más frecuentes </a:t>
            </a:r>
            <a:r>
              <a:rPr lang="es-E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r>
              <a:rPr lang="es-E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leanoticias.com/wp-content/uploads/2013/07/130626145643_respiratory_syncytial_virus_304x171_sp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r="10060"/>
          <a:stretch/>
        </p:blipFill>
        <p:spPr bwMode="auto">
          <a:xfrm>
            <a:off x="179512" y="4149080"/>
            <a:ext cx="2947917" cy="2356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incondesalud.com/wp-content/uploads/2010/12/neumon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8" t="5819" r="3454" b="3457"/>
          <a:stretch/>
        </p:blipFill>
        <p:spPr bwMode="auto">
          <a:xfrm>
            <a:off x="3347864" y="3901484"/>
            <a:ext cx="2628000" cy="28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age.slidesharecdn.com/sepsis-120703120229-phpapp02/95/sepsis-dr-justo-venereo-1-728.jpg?cb=13413350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2" b="5760"/>
          <a:stretch/>
        </p:blipFill>
        <p:spPr bwMode="auto">
          <a:xfrm>
            <a:off x="6156176" y="4077072"/>
            <a:ext cx="2808000" cy="2371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http://upload.wikimedia.org/wikipedia/commons/thumb/6/67/Acute_Otitis_Media.jpg/245px-Acute_Otitis_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012040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6" descr="http://www.unidadurologia.es/portaluu/ficheros/infeccion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90" y="2852936"/>
            <a:ext cx="5958830" cy="3714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encrypted-tbn0.gstatic.com/images?q=tbn:ANd9GcR7Kf1nBpoclcn6e8wK6iNUsfpC1Xe39hfGvibCj31VLa2C7jP9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1"/>
            <a:ext cx="3708000" cy="2827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51520" y="44624"/>
            <a:ext cx="8746977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“Fiebre prolongada</a:t>
            </a:r>
            <a:r>
              <a:rPr lang="es-E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s-ES" sz="27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defRPr/>
            </a:pPr>
            <a:r>
              <a:rPr lang="es-ES" sz="2700" dirty="0" smtClean="0"/>
              <a:t>Cuando </a:t>
            </a:r>
            <a:r>
              <a:rPr lang="es-ES" sz="2700" dirty="0"/>
              <a:t>dura más de una semana y la exploración física no revela datos que permitan un diagnóstico nosológico.</a:t>
            </a:r>
          </a:p>
          <a:p>
            <a:pPr>
              <a:defRPr/>
            </a:pPr>
            <a:endParaRPr lang="es-ES" sz="1000" dirty="0"/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Char char="q"/>
              <a:defRPr/>
            </a:pPr>
            <a:r>
              <a:rPr lang="es-E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7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Padecimientos infecciosos (tifoidea, Tb,                </a:t>
            </a:r>
            <a:r>
              <a:rPr lang="es-ES" sz="27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s-ES" sz="2700" dirty="0">
                <a:solidFill>
                  <a:srgbClr val="FFFF99"/>
                </a:solidFill>
              </a:rPr>
              <a:t> </a:t>
            </a:r>
            <a:r>
              <a:rPr lang="es-ES" sz="27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27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paludismo</a:t>
            </a:r>
            <a:r>
              <a:rPr lang="es-ES" sz="27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7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s-ES" sz="27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Char char="q"/>
              <a:defRPr/>
            </a:pPr>
            <a:r>
              <a:rPr lang="es-ES" sz="27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7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Colagenopatías</a:t>
            </a:r>
            <a:endParaRPr lang="es-ES" sz="27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Char char="q"/>
              <a:defRPr/>
            </a:pPr>
            <a:r>
              <a:rPr lang="es-ES" sz="27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Neoplasias</a:t>
            </a:r>
            <a:endParaRPr lang="es-MX" sz="27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3">
            <a:lum bright="-1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91" y="3429000"/>
            <a:ext cx="1968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4">
            <a:lum bright="-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70" y="4077072"/>
            <a:ext cx="3285480" cy="25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1"/>
          <p:cNvPicPr>
            <a:picLocks noChangeAspect="1" noChangeArrowheads="1"/>
          </p:cNvPicPr>
          <p:nvPr/>
        </p:nvPicPr>
        <p:blipFill>
          <a:blip r:embed="rId5">
            <a:lum bright="-1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9" y="3788618"/>
            <a:ext cx="29130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3188</TotalTime>
  <Words>1060</Words>
  <Application>Microsoft Office PowerPoint</Application>
  <PresentationFormat>Presentación en pantalla (4:3)</PresentationFormat>
  <Paragraphs>112</Paragraphs>
  <Slides>39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Textured</vt:lpstr>
      <vt:lpstr>Gráfico de Microsoft Excel</vt:lpstr>
      <vt:lpstr>UNIDAD III  CLASIFICACIÓN DE LA FIEBRE Y CURVAS TÉRMICAS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III  ALTERACIONES DE LA TEMPERATURA</dc:title>
  <dc:creator>Dra. Silvia</dc:creator>
  <cp:lastModifiedBy>pc</cp:lastModifiedBy>
  <cp:revision>128</cp:revision>
  <dcterms:created xsi:type="dcterms:W3CDTF">2005-09-06T06:51:48Z</dcterms:created>
  <dcterms:modified xsi:type="dcterms:W3CDTF">2015-04-11T09:00:03Z</dcterms:modified>
</cp:coreProperties>
</file>